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9144000" cy="5143500" type="screen16x9"/>
  <p:notesSz cx="5143500" cy="9144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p:scale>
          <a:sx n="100" d="100"/>
          <a:sy n="100" d="100"/>
        </p:scale>
        <p:origin x="946" y="21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182129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image" Target="../media/image78.png"/><Relationship Id="rId7" Type="http://schemas.openxmlformats.org/officeDocument/2006/relationships/image" Target="../media/image82.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81.png"/><Relationship Id="rId11" Type="http://schemas.openxmlformats.org/officeDocument/2006/relationships/image" Target="../media/image86.png"/><Relationship Id="rId5" Type="http://schemas.openxmlformats.org/officeDocument/2006/relationships/image" Target="../media/image80.png"/><Relationship Id="rId10" Type="http://schemas.openxmlformats.org/officeDocument/2006/relationships/image" Target="../media/image85.png"/><Relationship Id="rId4" Type="http://schemas.openxmlformats.org/officeDocument/2006/relationships/image" Target="../media/image79.png"/><Relationship Id="rId9" Type="http://schemas.openxmlformats.org/officeDocument/2006/relationships/image" Target="../media/image84.png"/></Relationships>
</file>

<file path=ppt/slides/_rels/slide11.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88.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hyperlink" Target="http://www.linkedin.com/in/t-r-j-swarup-reddy-842154333" TargetMode="External"/><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92.png"/><Relationship Id="rId5" Type="http://schemas.openxmlformats.org/officeDocument/2006/relationships/hyperlink" Target="https://github.com/Swarup0809/Employee-Salary-Prediction.git" TargetMode="External"/><Relationship Id="rId4" Type="http://schemas.openxmlformats.org/officeDocument/2006/relationships/image" Target="../media/image91.png"/></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png"/><Relationship Id="rId17" Type="http://schemas.openxmlformats.org/officeDocument/2006/relationships/image" Target="../media/image16.png"/><Relationship Id="rId2" Type="http://schemas.openxmlformats.org/officeDocument/2006/relationships/notesSlide" Target="../notesSlides/notesSlide2.xml"/><Relationship Id="rId16" Type="http://schemas.openxmlformats.org/officeDocument/2006/relationships/image" Target="../media/image15.png"/><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5" Type="http://schemas.openxmlformats.org/officeDocument/2006/relationships/image" Target="../media/image1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png"/></Relationships>
</file>

<file path=ppt/slides/_rels/slide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4.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9.png"/><Relationship Id="rId3" Type="http://schemas.openxmlformats.org/officeDocument/2006/relationships/image" Target="../media/image19.png"/><Relationship Id="rId7" Type="http://schemas.openxmlformats.org/officeDocument/2006/relationships/image" Target="../media/image23.png"/><Relationship Id="rId12" Type="http://schemas.openxmlformats.org/officeDocument/2006/relationships/image" Target="../media/image28.png"/><Relationship Id="rId17" Type="http://schemas.openxmlformats.org/officeDocument/2006/relationships/image" Target="../media/image33.png"/><Relationship Id="rId2" Type="http://schemas.openxmlformats.org/officeDocument/2006/relationships/notesSlide" Target="../notesSlides/notesSlide4.xml"/><Relationship Id="rId16" Type="http://schemas.openxmlformats.org/officeDocument/2006/relationships/image" Target="../media/image32.png"/><Relationship Id="rId1" Type="http://schemas.openxmlformats.org/officeDocument/2006/relationships/slideLayout" Target="../slideLayouts/slideLayout1.xml"/><Relationship Id="rId6" Type="http://schemas.openxmlformats.org/officeDocument/2006/relationships/image" Target="../media/image22.png"/><Relationship Id="rId11" Type="http://schemas.openxmlformats.org/officeDocument/2006/relationships/image" Target="../media/image27.png"/><Relationship Id="rId5" Type="http://schemas.openxmlformats.org/officeDocument/2006/relationships/image" Target="../media/image21.png"/><Relationship Id="rId15" Type="http://schemas.openxmlformats.org/officeDocument/2006/relationships/image" Target="../media/image31.png"/><Relationship Id="rId10"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25.png"/><Relationship Id="rId14" Type="http://schemas.openxmlformats.org/officeDocument/2006/relationships/image" Target="../media/image30.png"/></Relationships>
</file>

<file path=ppt/slides/_rels/slide5.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6.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40.png"/><Relationship Id="rId7" Type="http://schemas.openxmlformats.org/officeDocument/2006/relationships/image" Target="../media/image5.png"/><Relationship Id="rId12" Type="http://schemas.openxmlformats.org/officeDocument/2006/relationships/image" Target="../media/image48.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43.png"/><Relationship Id="rId11" Type="http://schemas.openxmlformats.org/officeDocument/2006/relationships/image" Target="../media/image47.png"/><Relationship Id="rId5" Type="http://schemas.openxmlformats.org/officeDocument/2006/relationships/image" Target="../media/image42.png"/><Relationship Id="rId10" Type="http://schemas.openxmlformats.org/officeDocument/2006/relationships/image" Target="../media/image46.png"/><Relationship Id="rId4" Type="http://schemas.openxmlformats.org/officeDocument/2006/relationships/image" Target="../media/image41.png"/><Relationship Id="rId9" Type="http://schemas.openxmlformats.org/officeDocument/2006/relationships/image" Target="../media/image45.png"/></Relationships>
</file>

<file path=ppt/slides/_rels/slide7.xml.rels><?xml version="1.0" encoding="UTF-8" standalone="yes"?>
<Relationships xmlns="http://schemas.openxmlformats.org/package/2006/relationships"><Relationship Id="rId8" Type="http://schemas.openxmlformats.org/officeDocument/2006/relationships/image" Target="../media/image54.png"/><Relationship Id="rId13" Type="http://schemas.openxmlformats.org/officeDocument/2006/relationships/image" Target="../media/image59.png"/><Relationship Id="rId3" Type="http://schemas.openxmlformats.org/officeDocument/2006/relationships/image" Target="../media/image49.png"/><Relationship Id="rId7" Type="http://schemas.openxmlformats.org/officeDocument/2006/relationships/image" Target="../media/image53.png"/><Relationship Id="rId12" Type="http://schemas.openxmlformats.org/officeDocument/2006/relationships/image" Target="../media/image58.png"/><Relationship Id="rId17" Type="http://schemas.openxmlformats.org/officeDocument/2006/relationships/image" Target="../media/image63.png"/><Relationship Id="rId2" Type="http://schemas.openxmlformats.org/officeDocument/2006/relationships/notesSlide" Target="../notesSlides/notesSlide7.xml"/><Relationship Id="rId16" Type="http://schemas.openxmlformats.org/officeDocument/2006/relationships/image" Target="../media/image62.png"/><Relationship Id="rId1" Type="http://schemas.openxmlformats.org/officeDocument/2006/relationships/slideLayout" Target="../slideLayouts/slideLayout1.xml"/><Relationship Id="rId6" Type="http://schemas.openxmlformats.org/officeDocument/2006/relationships/image" Target="../media/image52.png"/><Relationship Id="rId11" Type="http://schemas.openxmlformats.org/officeDocument/2006/relationships/image" Target="../media/image57.png"/><Relationship Id="rId5" Type="http://schemas.openxmlformats.org/officeDocument/2006/relationships/image" Target="../media/image51.png"/><Relationship Id="rId15" Type="http://schemas.openxmlformats.org/officeDocument/2006/relationships/image" Target="../media/image61.png"/><Relationship Id="rId10" Type="http://schemas.openxmlformats.org/officeDocument/2006/relationships/image" Target="../media/image56.png"/><Relationship Id="rId4" Type="http://schemas.openxmlformats.org/officeDocument/2006/relationships/image" Target="../media/image50.png"/><Relationship Id="rId9" Type="http://schemas.openxmlformats.org/officeDocument/2006/relationships/image" Target="../media/image55.png"/><Relationship Id="rId14" Type="http://schemas.openxmlformats.org/officeDocument/2006/relationships/image" Target="../media/image60.png"/></Relationships>
</file>

<file path=ppt/slides/_rels/slide8.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64.png"/><Relationship Id="rId7" Type="http://schemas.openxmlformats.org/officeDocument/2006/relationships/image" Target="../media/image67.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5.png"/><Relationship Id="rId9" Type="http://schemas.openxmlformats.org/officeDocument/2006/relationships/image" Target="../media/image69.png"/></Relationships>
</file>

<file path=ppt/slides/_rels/slide9.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70.png"/><Relationship Id="rId7" Type="http://schemas.openxmlformats.org/officeDocument/2006/relationships/image" Target="../media/image74.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73.png"/><Relationship Id="rId5" Type="http://schemas.openxmlformats.org/officeDocument/2006/relationships/image" Target="../media/image72.png"/><Relationship Id="rId10" Type="http://schemas.openxmlformats.org/officeDocument/2006/relationships/image" Target="../media/image77.png"/><Relationship Id="rId4" Type="http://schemas.openxmlformats.org/officeDocument/2006/relationships/image" Target="../media/image71.png"/><Relationship Id="rId9" Type="http://schemas.openxmlformats.org/officeDocument/2006/relationships/image" Target="../media/image76.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29" y="5677"/>
            <a:ext cx="9144000" cy="5137823"/>
          </a:xfrm>
          <a:prstGeom prst="rect">
            <a:avLst/>
          </a:prstGeom>
        </p:spPr>
      </p:pic>
      <p:sp>
        <p:nvSpPr>
          <p:cNvPr id="3" name="Text 0"/>
          <p:cNvSpPr/>
          <p:nvPr/>
        </p:nvSpPr>
        <p:spPr>
          <a:xfrm>
            <a:off x="2405825" y="1135211"/>
            <a:ext cx="4261331" cy="428625"/>
          </a:xfrm>
          <a:prstGeom prst="rect">
            <a:avLst/>
          </a:prstGeom>
          <a:noFill/>
          <a:ln/>
        </p:spPr>
        <p:txBody>
          <a:bodyPr wrap="none" lIns="0" tIns="0" rIns="0" bIns="0" rtlCol="0" anchor="ctr">
            <a:spAutoFit/>
          </a:bodyPr>
          <a:lstStyle/>
          <a:p>
            <a:pPr marL="0" indent="0" algn="ctr">
              <a:buNone/>
            </a:pPr>
            <a:r>
              <a:rPr lang="en-US" sz="2475" b="1" dirty="0">
                <a:solidFill>
                  <a:srgbClr val="FFFFFF"/>
                </a:solidFill>
                <a:latin typeface="Noto Sans" pitchFamily="34" charset="0"/>
                <a:ea typeface="Noto Sans" pitchFamily="34" charset="-122"/>
                <a:cs typeface="Noto Sans" pitchFamily="34" charset="-120"/>
              </a:rPr>
              <a:t> Employee Salary Prediction</a:t>
            </a:r>
            <a:endParaRPr lang="en-US" sz="2475" dirty="0"/>
          </a:p>
        </p:txBody>
      </p:sp>
      <p:sp>
        <p:nvSpPr>
          <p:cNvPr id="4" name="Text 1"/>
          <p:cNvSpPr/>
          <p:nvPr/>
        </p:nvSpPr>
        <p:spPr>
          <a:xfrm>
            <a:off x="2685073" y="1511312"/>
            <a:ext cx="3773798" cy="428625"/>
          </a:xfrm>
          <a:prstGeom prst="rect">
            <a:avLst/>
          </a:prstGeom>
          <a:noFill/>
          <a:ln/>
        </p:spPr>
        <p:txBody>
          <a:bodyPr wrap="none" lIns="0" tIns="0" rIns="0" bIns="0" rtlCol="0" anchor="ctr">
            <a:spAutoFit/>
          </a:bodyPr>
          <a:lstStyle/>
          <a:p>
            <a:pPr marL="0" indent="0" algn="ctr">
              <a:buNone/>
            </a:pPr>
            <a:r>
              <a:rPr lang="en-US" sz="2475" b="1" dirty="0">
                <a:solidFill>
                  <a:srgbClr val="0072CE"/>
                </a:solidFill>
                <a:latin typeface="Noto Sans" pitchFamily="34" charset="0"/>
                <a:ea typeface="Noto Sans" pitchFamily="34" charset="-122"/>
                <a:cs typeface="Noto Sans" pitchFamily="34" charset="-120"/>
              </a:rPr>
              <a:t>using Machine Learning</a:t>
            </a:r>
            <a:endParaRPr lang="en-US" sz="2475" dirty="0"/>
          </a:p>
        </p:txBody>
      </p:sp>
      <p:sp>
        <p:nvSpPr>
          <p:cNvPr id="5" name="Shape 2"/>
          <p:cNvSpPr/>
          <p:nvPr/>
        </p:nvSpPr>
        <p:spPr>
          <a:xfrm>
            <a:off x="4214783" y="1939937"/>
            <a:ext cx="714375" cy="42863"/>
          </a:xfrm>
          <a:prstGeom prst="rect">
            <a:avLst/>
          </a:prstGeom>
          <a:solidFill>
            <a:srgbClr val="00B2A9"/>
          </a:solidFill>
          <a:ln/>
        </p:spPr>
      </p:sp>
      <p:sp>
        <p:nvSpPr>
          <p:cNvPr id="6" name="Text 3"/>
          <p:cNvSpPr/>
          <p:nvPr/>
        </p:nvSpPr>
        <p:spPr>
          <a:xfrm>
            <a:off x="2405825" y="2429759"/>
            <a:ext cx="4332350" cy="300038"/>
          </a:xfrm>
          <a:prstGeom prst="rect">
            <a:avLst/>
          </a:prstGeom>
          <a:noFill/>
          <a:ln/>
        </p:spPr>
        <p:txBody>
          <a:bodyPr wrap="none" lIns="0" tIns="0" rIns="0" bIns="0" rtlCol="0" anchor="ctr">
            <a:spAutoFit/>
          </a:bodyPr>
          <a:lstStyle/>
          <a:p>
            <a:pPr marL="0" indent="0" algn="ctr">
              <a:buNone/>
            </a:pPr>
            <a:r>
              <a:rPr lang="en-US" sz="1575" dirty="0">
                <a:solidFill>
                  <a:srgbClr val="00B2A9"/>
                </a:solidFill>
                <a:latin typeface="Noto Sans" pitchFamily="34" charset="0"/>
                <a:ea typeface="Noto Sans" pitchFamily="34" charset="-122"/>
                <a:cs typeface="Noto Sans" pitchFamily="34" charset="-120"/>
              </a:rPr>
              <a:t>A Data-Driven Approach to Fair Compensation</a:t>
            </a:r>
            <a:endParaRPr lang="en-US" sz="1575" dirty="0"/>
          </a:p>
        </p:txBody>
      </p:sp>
      <p:sp>
        <p:nvSpPr>
          <p:cNvPr id="7" name="Text 4"/>
          <p:cNvSpPr/>
          <p:nvPr/>
        </p:nvSpPr>
        <p:spPr>
          <a:xfrm>
            <a:off x="3445089" y="3071303"/>
            <a:ext cx="2253822" cy="169277"/>
          </a:xfrm>
          <a:prstGeom prst="rect">
            <a:avLst/>
          </a:prstGeom>
          <a:noFill/>
          <a:ln/>
        </p:spPr>
        <p:txBody>
          <a:bodyPr wrap="none" lIns="0" tIns="0" rIns="0" bIns="0" rtlCol="0" anchor="ctr">
            <a:spAutoFit/>
          </a:bodyPr>
          <a:lstStyle/>
          <a:p>
            <a:pPr marL="0" indent="0" algn="ctr">
              <a:buNone/>
            </a:pPr>
            <a:r>
              <a:rPr lang="en-US" sz="1100" dirty="0">
                <a:solidFill>
                  <a:srgbClr val="FFFFFF"/>
                </a:solidFill>
                <a:latin typeface="Noto Sans" pitchFamily="34" charset="0"/>
                <a:ea typeface="Noto Sans" pitchFamily="34" charset="-122"/>
                <a:cs typeface="Noto Sans" pitchFamily="34" charset="-120"/>
              </a:rPr>
              <a:t>Presented by: T.R.J. Swarup Reddy</a:t>
            </a:r>
            <a:endParaRPr lang="en-US" sz="1100" dirty="0"/>
          </a:p>
        </p:txBody>
      </p:sp>
      <p:sp>
        <p:nvSpPr>
          <p:cNvPr id="8" name="Text 5"/>
          <p:cNvSpPr/>
          <p:nvPr/>
        </p:nvSpPr>
        <p:spPr>
          <a:xfrm>
            <a:off x="3439450" y="3271868"/>
            <a:ext cx="2265044" cy="169277"/>
          </a:xfrm>
          <a:prstGeom prst="rect">
            <a:avLst/>
          </a:prstGeom>
          <a:noFill/>
          <a:ln/>
        </p:spPr>
        <p:txBody>
          <a:bodyPr wrap="none" lIns="0" tIns="0" rIns="0" bIns="0" rtlCol="0" anchor="ctr">
            <a:spAutoFit/>
          </a:bodyPr>
          <a:lstStyle/>
          <a:p>
            <a:pPr marL="0" indent="0" algn="ctr">
              <a:buNone/>
            </a:pPr>
            <a:r>
              <a:rPr lang="en-US" sz="1100" dirty="0">
                <a:solidFill>
                  <a:srgbClr val="FFFFFF">
                    <a:alpha val="80000"/>
                  </a:srgbClr>
                </a:solidFill>
                <a:latin typeface="Noto Sans" pitchFamily="34" charset="0"/>
                <a:ea typeface="Noto Sans" pitchFamily="34" charset="-122"/>
                <a:cs typeface="Noto Sans" pitchFamily="34" charset="-120"/>
              </a:rPr>
              <a:t>Andhra University - CSE (2nd year)</a:t>
            </a:r>
            <a:endParaRPr lang="en-US" sz="1100" dirty="0"/>
          </a:p>
        </p:txBody>
      </p:sp>
      <p:sp>
        <p:nvSpPr>
          <p:cNvPr id="9" name="TextBox 8">
            <a:extLst>
              <a:ext uri="{FF2B5EF4-FFF2-40B4-BE49-F238E27FC236}">
                <a16:creationId xmlns:a16="http://schemas.microsoft.com/office/drawing/2014/main" id="{75EABA3E-875B-53FD-8FF2-6B3249351086}"/>
              </a:ext>
            </a:extLst>
          </p:cNvPr>
          <p:cNvSpPr txBox="1"/>
          <p:nvPr/>
        </p:nvSpPr>
        <p:spPr>
          <a:xfrm>
            <a:off x="2756338" y="542400"/>
            <a:ext cx="3489717" cy="738664"/>
          </a:xfrm>
          <a:prstGeom prst="rect">
            <a:avLst/>
          </a:prstGeom>
          <a:noFill/>
        </p:spPr>
        <p:txBody>
          <a:bodyPr wrap="square" rtlCol="0">
            <a:spAutoFit/>
          </a:bodyPr>
          <a:lstStyle/>
          <a:p>
            <a:r>
              <a:rPr lang="en-US" sz="2400" b="1" dirty="0">
                <a:solidFill>
                  <a:schemeClr val="accent1">
                    <a:lumMod val="40000"/>
                    <a:lumOff val="60000"/>
                  </a:schemeClr>
                </a:solidFill>
                <a:latin typeface="Arial"/>
                <a:cs typeface="Arial"/>
              </a:rPr>
              <a:t>CAPSTONE PROJECT</a:t>
            </a:r>
          </a:p>
          <a:p>
            <a:endParaRPr lang="en-IN"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9144000" cy="5143500"/>
          </a:xfrm>
          <a:prstGeom prst="rect">
            <a:avLst/>
          </a:prstGeom>
        </p:spPr>
      </p:pic>
      <p:sp>
        <p:nvSpPr>
          <p:cNvPr id="3" name="Text 0"/>
          <p:cNvSpPr/>
          <p:nvPr/>
        </p:nvSpPr>
        <p:spPr>
          <a:xfrm>
            <a:off x="392564" y="162022"/>
            <a:ext cx="8286750" cy="385763"/>
          </a:xfrm>
          <a:prstGeom prst="rect">
            <a:avLst/>
          </a:prstGeom>
          <a:noFill/>
          <a:ln/>
        </p:spPr>
        <p:txBody>
          <a:bodyPr wrap="none" lIns="0" tIns="0" rIns="0" bIns="0" rtlCol="0" anchor="ctr">
            <a:spAutoFit/>
          </a:bodyPr>
          <a:lstStyle/>
          <a:p>
            <a:pPr marL="0" indent="0">
              <a:buNone/>
            </a:pPr>
            <a:r>
              <a:rPr lang="en-US" sz="2025" b="1" dirty="0">
                <a:solidFill>
                  <a:srgbClr val="FFFFFF"/>
                </a:solidFill>
                <a:latin typeface="Noto Sans" pitchFamily="34" charset="0"/>
                <a:ea typeface="Noto Sans" pitchFamily="34" charset="-122"/>
                <a:cs typeface="Noto Sans" pitchFamily="34" charset="-120"/>
              </a:rPr>
              <a:t>Future Scope</a:t>
            </a:r>
            <a:endParaRPr lang="en-US" sz="2025" dirty="0"/>
          </a:p>
        </p:txBody>
      </p:sp>
      <p:sp>
        <p:nvSpPr>
          <p:cNvPr id="4" name="Shape 1"/>
          <p:cNvSpPr/>
          <p:nvPr/>
        </p:nvSpPr>
        <p:spPr>
          <a:xfrm>
            <a:off x="406990" y="597791"/>
            <a:ext cx="571500" cy="35719"/>
          </a:xfrm>
          <a:prstGeom prst="rect">
            <a:avLst/>
          </a:prstGeom>
          <a:solidFill>
            <a:srgbClr val="00B2A9"/>
          </a:solidFill>
          <a:ln/>
        </p:spPr>
      </p:sp>
      <p:sp>
        <p:nvSpPr>
          <p:cNvPr id="5" name="Shape 2"/>
          <p:cNvSpPr/>
          <p:nvPr/>
        </p:nvSpPr>
        <p:spPr>
          <a:xfrm>
            <a:off x="428625" y="1314450"/>
            <a:ext cx="257175" cy="257175"/>
          </a:xfrm>
          <a:prstGeom prst="ellipse">
            <a:avLst/>
          </a:prstGeom>
          <a:solidFill>
            <a:srgbClr val="0072CE"/>
          </a:solidFill>
          <a:ln/>
        </p:spPr>
      </p:sp>
      <p:pic>
        <p:nvPicPr>
          <p:cNvPr id="6" name="Image 1" descr="preencoded.png"/>
          <p:cNvPicPr>
            <a:picLocks noChangeAspect="1"/>
          </p:cNvPicPr>
          <p:nvPr/>
        </p:nvPicPr>
        <p:blipFill>
          <a:blip r:embed="rId4"/>
          <a:stretch>
            <a:fillRect/>
          </a:stretch>
        </p:blipFill>
        <p:spPr>
          <a:xfrm>
            <a:off x="458986" y="1364456"/>
            <a:ext cx="196453" cy="157163"/>
          </a:xfrm>
          <a:prstGeom prst="rect">
            <a:avLst/>
          </a:prstGeom>
        </p:spPr>
      </p:pic>
      <p:sp>
        <p:nvSpPr>
          <p:cNvPr id="7" name="Text 3"/>
          <p:cNvSpPr/>
          <p:nvPr/>
        </p:nvSpPr>
        <p:spPr>
          <a:xfrm>
            <a:off x="792956" y="1325166"/>
            <a:ext cx="1881569" cy="235744"/>
          </a:xfrm>
          <a:prstGeom prst="rect">
            <a:avLst/>
          </a:prstGeom>
          <a:noFill/>
          <a:ln/>
        </p:spPr>
        <p:txBody>
          <a:bodyPr wrap="none" lIns="0" tIns="0" rIns="0" bIns="0" rtlCol="0" anchor="ctr">
            <a:spAutoFit/>
          </a:bodyPr>
          <a:lstStyle/>
          <a:p>
            <a:pPr marL="0" indent="0">
              <a:buNone/>
            </a:pPr>
            <a:r>
              <a:rPr lang="en-US" sz="1238" b="1" dirty="0">
                <a:solidFill>
                  <a:srgbClr val="00B2A9"/>
                </a:solidFill>
                <a:latin typeface="Noto Sans" pitchFamily="34" charset="0"/>
                <a:ea typeface="Noto Sans" pitchFamily="34" charset="-122"/>
                <a:cs typeface="Noto Sans" pitchFamily="34" charset="-120"/>
              </a:rPr>
              <a:t> Technical Improvements </a:t>
            </a:r>
            <a:endParaRPr lang="en-US" sz="1238" dirty="0"/>
          </a:p>
        </p:txBody>
      </p:sp>
      <p:pic>
        <p:nvPicPr>
          <p:cNvPr id="9" name="Image 2" descr="preencoded.png"/>
          <p:cNvPicPr>
            <a:picLocks noChangeAspect="1"/>
          </p:cNvPicPr>
          <p:nvPr/>
        </p:nvPicPr>
        <p:blipFill>
          <a:blip r:embed="rId5"/>
          <a:stretch>
            <a:fillRect/>
          </a:stretch>
        </p:blipFill>
        <p:spPr>
          <a:xfrm>
            <a:off x="535781" y="1871663"/>
            <a:ext cx="142875" cy="114300"/>
          </a:xfrm>
          <a:prstGeom prst="rect">
            <a:avLst/>
          </a:prstGeom>
        </p:spPr>
      </p:pic>
      <p:sp>
        <p:nvSpPr>
          <p:cNvPr id="10" name="Text 5"/>
          <p:cNvSpPr/>
          <p:nvPr/>
        </p:nvSpPr>
        <p:spPr>
          <a:xfrm>
            <a:off x="785813" y="1828800"/>
            <a:ext cx="622846" cy="155377"/>
          </a:xfrm>
          <a:prstGeom prst="rect">
            <a:avLst/>
          </a:prstGeom>
          <a:noFill/>
          <a:ln/>
        </p:spPr>
        <p:txBody>
          <a:bodyPr wrap="none" lIns="0" tIns="0" rIns="0" bIns="0" rtlCol="0" anchor="ctr">
            <a:spAutoFit/>
          </a:bodyPr>
          <a:lstStyle/>
          <a:p>
            <a:pPr marL="0" indent="0">
              <a:buNone/>
            </a:pPr>
            <a:r>
              <a:rPr lang="en-US" sz="837" dirty="0">
                <a:solidFill>
                  <a:srgbClr val="FFFFFF"/>
                </a:solidFill>
                <a:latin typeface="Noto Sans" pitchFamily="34" charset="0"/>
                <a:ea typeface="Noto Sans" pitchFamily="34" charset="-122"/>
                <a:cs typeface="Noto Sans" pitchFamily="34" charset="-120"/>
              </a:rPr>
              <a:t> Implement </a:t>
            </a:r>
            <a:endParaRPr lang="en-US" sz="837" dirty="0"/>
          </a:p>
        </p:txBody>
      </p:sp>
      <p:sp>
        <p:nvSpPr>
          <p:cNvPr id="11" name="Text 6"/>
          <p:cNvSpPr/>
          <p:nvPr/>
        </p:nvSpPr>
        <p:spPr>
          <a:xfrm>
            <a:off x="1408658" y="1828800"/>
            <a:ext cx="1177407" cy="155377"/>
          </a:xfrm>
          <a:prstGeom prst="rect">
            <a:avLst/>
          </a:prstGeom>
          <a:noFill/>
          <a:ln/>
        </p:spPr>
        <p:txBody>
          <a:bodyPr wrap="none" lIns="0" tIns="0" rIns="0" bIns="0" rtlCol="0" anchor="ctr">
            <a:spAutoFit/>
          </a:bodyPr>
          <a:lstStyle/>
          <a:p>
            <a:pPr marL="0" indent="0">
              <a:buNone/>
            </a:pPr>
            <a:r>
              <a:rPr lang="en-US" sz="837" b="1" dirty="0">
                <a:solidFill>
                  <a:srgbClr val="0072CE"/>
                </a:solidFill>
                <a:latin typeface="Noto Sans" pitchFamily="34" charset="0"/>
                <a:ea typeface="Noto Sans" pitchFamily="34" charset="-122"/>
                <a:cs typeface="Noto Sans" pitchFamily="34" charset="-120"/>
              </a:rPr>
              <a:t>advanced algorithms</a:t>
            </a:r>
            <a:endParaRPr lang="en-US" sz="837" dirty="0"/>
          </a:p>
        </p:txBody>
      </p:sp>
      <p:sp>
        <p:nvSpPr>
          <p:cNvPr id="12" name="Text 7"/>
          <p:cNvSpPr/>
          <p:nvPr/>
        </p:nvSpPr>
        <p:spPr>
          <a:xfrm>
            <a:off x="2586065" y="1828800"/>
            <a:ext cx="1300637" cy="155377"/>
          </a:xfrm>
          <a:prstGeom prst="rect">
            <a:avLst/>
          </a:prstGeom>
          <a:noFill/>
          <a:ln/>
        </p:spPr>
        <p:txBody>
          <a:bodyPr wrap="none" lIns="0" tIns="0" rIns="0" bIns="0" rtlCol="0" anchor="ctr">
            <a:spAutoFit/>
          </a:bodyPr>
          <a:lstStyle/>
          <a:p>
            <a:pPr marL="0" indent="0">
              <a:buNone/>
            </a:pPr>
            <a:r>
              <a:rPr lang="en-US" sz="837" dirty="0">
                <a:solidFill>
                  <a:srgbClr val="FFFFFF"/>
                </a:solidFill>
                <a:latin typeface="Noto Sans" pitchFamily="34" charset="0"/>
                <a:ea typeface="Noto Sans" pitchFamily="34" charset="-122"/>
                <a:cs typeface="Noto Sans" pitchFamily="34" charset="-120"/>
              </a:rPr>
              <a:t> (Random Forest, Neural </a:t>
            </a:r>
            <a:endParaRPr lang="en-US" sz="837" dirty="0"/>
          </a:p>
        </p:txBody>
      </p:sp>
      <p:sp>
        <p:nvSpPr>
          <p:cNvPr id="13" name="Text 8"/>
          <p:cNvSpPr/>
          <p:nvPr/>
        </p:nvSpPr>
        <p:spPr>
          <a:xfrm>
            <a:off x="785813" y="2000250"/>
            <a:ext cx="2346247" cy="155377"/>
          </a:xfrm>
          <a:prstGeom prst="rect">
            <a:avLst/>
          </a:prstGeom>
          <a:noFill/>
          <a:ln/>
        </p:spPr>
        <p:txBody>
          <a:bodyPr wrap="none" lIns="0" tIns="0" rIns="0" bIns="0" rtlCol="0" anchor="ctr">
            <a:spAutoFit/>
          </a:bodyPr>
          <a:lstStyle/>
          <a:p>
            <a:pPr marL="0" indent="0">
              <a:buNone/>
            </a:pPr>
            <a:r>
              <a:rPr lang="en-US" sz="837" dirty="0">
                <a:solidFill>
                  <a:srgbClr val="FFFFFF"/>
                </a:solidFill>
                <a:latin typeface="Noto Sans" pitchFamily="34" charset="0"/>
                <a:ea typeface="Noto Sans" pitchFamily="34" charset="-122"/>
                <a:cs typeface="Noto Sans" pitchFamily="34" charset="-120"/>
              </a:rPr>
              <a:t>Networks) for improved prediction accuracy </a:t>
            </a:r>
            <a:endParaRPr lang="en-US" sz="837" dirty="0"/>
          </a:p>
        </p:txBody>
      </p:sp>
      <p:pic>
        <p:nvPicPr>
          <p:cNvPr id="15" name="Image 3" descr="preencoded.png"/>
          <p:cNvPicPr>
            <a:picLocks noChangeAspect="1"/>
          </p:cNvPicPr>
          <p:nvPr/>
        </p:nvPicPr>
        <p:blipFill>
          <a:blip r:embed="rId6"/>
          <a:stretch>
            <a:fillRect/>
          </a:stretch>
        </p:blipFill>
        <p:spPr>
          <a:xfrm>
            <a:off x="535781" y="2536031"/>
            <a:ext cx="114300" cy="114300"/>
          </a:xfrm>
          <a:prstGeom prst="rect">
            <a:avLst/>
          </a:prstGeom>
        </p:spPr>
      </p:pic>
      <p:sp>
        <p:nvSpPr>
          <p:cNvPr id="16" name="Text 10"/>
          <p:cNvSpPr/>
          <p:nvPr/>
        </p:nvSpPr>
        <p:spPr>
          <a:xfrm>
            <a:off x="757238" y="2493169"/>
            <a:ext cx="428876" cy="155377"/>
          </a:xfrm>
          <a:prstGeom prst="rect">
            <a:avLst/>
          </a:prstGeom>
          <a:noFill/>
          <a:ln/>
        </p:spPr>
        <p:txBody>
          <a:bodyPr wrap="none" lIns="0" tIns="0" rIns="0" bIns="0" rtlCol="0" anchor="ctr">
            <a:spAutoFit/>
          </a:bodyPr>
          <a:lstStyle/>
          <a:p>
            <a:pPr marL="0" indent="0">
              <a:buNone/>
            </a:pPr>
            <a:r>
              <a:rPr lang="en-US" sz="837" dirty="0">
                <a:solidFill>
                  <a:srgbClr val="FFFFFF"/>
                </a:solidFill>
                <a:latin typeface="Noto Sans" pitchFamily="34" charset="0"/>
                <a:ea typeface="Noto Sans" pitchFamily="34" charset="-122"/>
                <a:cs typeface="Noto Sans" pitchFamily="34" charset="-120"/>
              </a:rPr>
              <a:t> Include </a:t>
            </a:r>
            <a:endParaRPr lang="en-US" sz="837" dirty="0"/>
          </a:p>
        </p:txBody>
      </p:sp>
      <p:sp>
        <p:nvSpPr>
          <p:cNvPr id="17" name="Text 11"/>
          <p:cNvSpPr/>
          <p:nvPr/>
        </p:nvSpPr>
        <p:spPr>
          <a:xfrm>
            <a:off x="1186114" y="2493169"/>
            <a:ext cx="1061740" cy="155377"/>
          </a:xfrm>
          <a:prstGeom prst="rect">
            <a:avLst/>
          </a:prstGeom>
          <a:noFill/>
          <a:ln/>
        </p:spPr>
        <p:txBody>
          <a:bodyPr wrap="none" lIns="0" tIns="0" rIns="0" bIns="0" rtlCol="0" anchor="ctr">
            <a:spAutoFit/>
          </a:bodyPr>
          <a:lstStyle/>
          <a:p>
            <a:pPr marL="0" indent="0">
              <a:buNone/>
            </a:pPr>
            <a:r>
              <a:rPr lang="en-US" sz="837" b="1" dirty="0">
                <a:solidFill>
                  <a:srgbClr val="0072CE"/>
                </a:solidFill>
                <a:latin typeface="Noto Sans" pitchFamily="34" charset="0"/>
                <a:ea typeface="Noto Sans" pitchFamily="34" charset="-122"/>
                <a:cs typeface="Noto Sans" pitchFamily="34" charset="-120"/>
              </a:rPr>
              <a:t>additional features</a:t>
            </a:r>
            <a:endParaRPr lang="en-US" sz="837" dirty="0"/>
          </a:p>
        </p:txBody>
      </p:sp>
      <p:sp>
        <p:nvSpPr>
          <p:cNvPr id="19" name="Text 13"/>
          <p:cNvSpPr/>
          <p:nvPr/>
        </p:nvSpPr>
        <p:spPr>
          <a:xfrm>
            <a:off x="757238" y="2664619"/>
            <a:ext cx="1278452" cy="155377"/>
          </a:xfrm>
          <a:prstGeom prst="rect">
            <a:avLst/>
          </a:prstGeom>
          <a:noFill/>
          <a:ln/>
        </p:spPr>
        <p:txBody>
          <a:bodyPr wrap="none" lIns="0" tIns="0" rIns="0" bIns="0" rtlCol="0" anchor="ctr">
            <a:spAutoFit/>
          </a:bodyPr>
          <a:lstStyle/>
          <a:p>
            <a:pPr marL="0" indent="0">
              <a:buNone/>
            </a:pPr>
            <a:r>
              <a:rPr lang="en-US" sz="837" dirty="0">
                <a:solidFill>
                  <a:srgbClr val="FFFFFF"/>
                </a:solidFill>
                <a:latin typeface="Noto Sans" pitchFamily="34" charset="0"/>
                <a:ea typeface="Noto Sans" pitchFamily="34" charset="-122"/>
                <a:cs typeface="Noto Sans" pitchFamily="34" charset="-120"/>
              </a:rPr>
              <a:t>comprehensive analysis </a:t>
            </a:r>
            <a:endParaRPr lang="en-US" sz="837" dirty="0"/>
          </a:p>
        </p:txBody>
      </p:sp>
      <p:pic>
        <p:nvPicPr>
          <p:cNvPr id="21" name="Image 4" descr="preencoded.png"/>
          <p:cNvPicPr>
            <a:picLocks noChangeAspect="1"/>
          </p:cNvPicPr>
          <p:nvPr/>
        </p:nvPicPr>
        <p:blipFill>
          <a:blip r:embed="rId7"/>
          <a:stretch>
            <a:fillRect/>
          </a:stretch>
        </p:blipFill>
        <p:spPr>
          <a:xfrm>
            <a:off x="535781" y="3200400"/>
            <a:ext cx="114300" cy="114300"/>
          </a:xfrm>
          <a:prstGeom prst="rect">
            <a:avLst/>
          </a:prstGeom>
        </p:spPr>
      </p:pic>
      <p:sp>
        <p:nvSpPr>
          <p:cNvPr id="22" name="Text 15"/>
          <p:cNvSpPr/>
          <p:nvPr/>
        </p:nvSpPr>
        <p:spPr>
          <a:xfrm>
            <a:off x="757238" y="3157538"/>
            <a:ext cx="537790" cy="155377"/>
          </a:xfrm>
          <a:prstGeom prst="rect">
            <a:avLst/>
          </a:prstGeom>
          <a:noFill/>
          <a:ln/>
        </p:spPr>
        <p:txBody>
          <a:bodyPr wrap="none" lIns="0" tIns="0" rIns="0" bIns="0" rtlCol="0" anchor="ctr">
            <a:spAutoFit/>
          </a:bodyPr>
          <a:lstStyle/>
          <a:p>
            <a:pPr marL="0" indent="0">
              <a:buNone/>
            </a:pPr>
            <a:r>
              <a:rPr lang="en-US" sz="837" dirty="0">
                <a:solidFill>
                  <a:srgbClr val="FFFFFF"/>
                </a:solidFill>
                <a:latin typeface="Noto Sans" pitchFamily="34" charset="0"/>
                <a:ea typeface="Noto Sans" pitchFamily="34" charset="-122"/>
                <a:cs typeface="Noto Sans" pitchFamily="34" charset="-120"/>
              </a:rPr>
              <a:t> Real-time </a:t>
            </a:r>
            <a:endParaRPr lang="en-US" sz="837" dirty="0"/>
          </a:p>
        </p:txBody>
      </p:sp>
      <p:sp>
        <p:nvSpPr>
          <p:cNvPr id="23" name="Text 16"/>
          <p:cNvSpPr/>
          <p:nvPr/>
        </p:nvSpPr>
        <p:spPr>
          <a:xfrm>
            <a:off x="1295028" y="3157538"/>
            <a:ext cx="2360870" cy="155377"/>
          </a:xfrm>
          <a:prstGeom prst="rect">
            <a:avLst/>
          </a:prstGeom>
          <a:noFill/>
          <a:ln/>
        </p:spPr>
        <p:txBody>
          <a:bodyPr wrap="none" lIns="0" tIns="0" rIns="0" bIns="0" rtlCol="0" anchor="ctr">
            <a:spAutoFit/>
          </a:bodyPr>
          <a:lstStyle/>
          <a:p>
            <a:pPr marL="0" indent="0">
              <a:buNone/>
            </a:pPr>
            <a:r>
              <a:rPr lang="en-US" sz="837" b="1" dirty="0">
                <a:solidFill>
                  <a:srgbClr val="0072CE"/>
                </a:solidFill>
                <a:latin typeface="Noto Sans" pitchFamily="34" charset="0"/>
                <a:ea typeface="Noto Sans" pitchFamily="34" charset="-122"/>
                <a:cs typeface="Noto Sans" pitchFamily="34" charset="-120"/>
              </a:rPr>
              <a:t>integration with HR management systems</a:t>
            </a:r>
            <a:endParaRPr lang="en-US" sz="837" dirty="0"/>
          </a:p>
        </p:txBody>
      </p:sp>
      <p:sp>
        <p:nvSpPr>
          <p:cNvPr id="24" name="Text 17"/>
          <p:cNvSpPr/>
          <p:nvPr/>
        </p:nvSpPr>
        <p:spPr>
          <a:xfrm>
            <a:off x="3655898" y="3157538"/>
            <a:ext cx="185403" cy="155377"/>
          </a:xfrm>
          <a:prstGeom prst="rect">
            <a:avLst/>
          </a:prstGeom>
          <a:noFill/>
          <a:ln/>
        </p:spPr>
        <p:txBody>
          <a:bodyPr wrap="none" lIns="0" tIns="0" rIns="0" bIns="0" rtlCol="0" anchor="ctr">
            <a:spAutoFit/>
          </a:bodyPr>
          <a:lstStyle/>
          <a:p>
            <a:pPr marL="0" indent="0">
              <a:buNone/>
            </a:pPr>
            <a:r>
              <a:rPr lang="en-US" sz="837" dirty="0">
                <a:solidFill>
                  <a:srgbClr val="FFFFFF"/>
                </a:solidFill>
                <a:latin typeface="Noto Sans" pitchFamily="34" charset="0"/>
                <a:ea typeface="Noto Sans" pitchFamily="34" charset="-122"/>
                <a:cs typeface="Noto Sans" pitchFamily="34" charset="-120"/>
              </a:rPr>
              <a:t> for </a:t>
            </a:r>
            <a:endParaRPr lang="en-US" sz="837" dirty="0"/>
          </a:p>
        </p:txBody>
      </p:sp>
      <p:sp>
        <p:nvSpPr>
          <p:cNvPr id="25" name="Text 18"/>
          <p:cNvSpPr/>
          <p:nvPr/>
        </p:nvSpPr>
        <p:spPr>
          <a:xfrm>
            <a:off x="757238" y="3328988"/>
            <a:ext cx="1116964" cy="155377"/>
          </a:xfrm>
          <a:prstGeom prst="rect">
            <a:avLst/>
          </a:prstGeom>
          <a:noFill/>
          <a:ln/>
        </p:spPr>
        <p:txBody>
          <a:bodyPr wrap="none" lIns="0" tIns="0" rIns="0" bIns="0" rtlCol="0" anchor="ctr">
            <a:spAutoFit/>
          </a:bodyPr>
          <a:lstStyle/>
          <a:p>
            <a:pPr marL="0" indent="0">
              <a:buNone/>
            </a:pPr>
            <a:r>
              <a:rPr lang="en-US" sz="837" dirty="0">
                <a:solidFill>
                  <a:srgbClr val="FFFFFF"/>
                </a:solidFill>
                <a:latin typeface="Noto Sans" pitchFamily="34" charset="0"/>
                <a:ea typeface="Noto Sans" pitchFamily="34" charset="-122"/>
                <a:cs typeface="Noto Sans" pitchFamily="34" charset="-120"/>
              </a:rPr>
              <a:t>automated data flow </a:t>
            </a:r>
            <a:endParaRPr lang="en-US" sz="837" dirty="0"/>
          </a:p>
        </p:txBody>
      </p:sp>
      <p:pic>
        <p:nvPicPr>
          <p:cNvPr id="27" name="Image 5" descr="preencoded.png"/>
          <p:cNvPicPr>
            <a:picLocks noChangeAspect="1"/>
          </p:cNvPicPr>
          <p:nvPr/>
        </p:nvPicPr>
        <p:blipFill>
          <a:blip r:embed="rId8"/>
          <a:stretch>
            <a:fillRect/>
          </a:stretch>
        </p:blipFill>
        <p:spPr>
          <a:xfrm>
            <a:off x="535781" y="3864769"/>
            <a:ext cx="114300" cy="114300"/>
          </a:xfrm>
          <a:prstGeom prst="rect">
            <a:avLst/>
          </a:prstGeom>
        </p:spPr>
      </p:pic>
      <p:sp>
        <p:nvSpPr>
          <p:cNvPr id="28" name="Text 20"/>
          <p:cNvSpPr/>
          <p:nvPr/>
        </p:nvSpPr>
        <p:spPr>
          <a:xfrm>
            <a:off x="757238" y="3821906"/>
            <a:ext cx="896234" cy="155377"/>
          </a:xfrm>
          <a:prstGeom prst="rect">
            <a:avLst/>
          </a:prstGeom>
          <a:noFill/>
          <a:ln/>
        </p:spPr>
        <p:txBody>
          <a:bodyPr wrap="none" lIns="0" tIns="0" rIns="0" bIns="0" rtlCol="0" anchor="ctr">
            <a:spAutoFit/>
          </a:bodyPr>
          <a:lstStyle/>
          <a:p>
            <a:pPr marL="0" indent="0">
              <a:buNone/>
            </a:pPr>
            <a:r>
              <a:rPr lang="en-US" sz="837" b="1" dirty="0">
                <a:solidFill>
                  <a:srgbClr val="0072CE"/>
                </a:solidFill>
                <a:latin typeface="Noto Sans" pitchFamily="34" charset="0"/>
                <a:ea typeface="Noto Sans" pitchFamily="34" charset="-122"/>
                <a:cs typeface="Noto Sans" pitchFamily="34" charset="-120"/>
              </a:rPr>
              <a:t>Cross-validation</a:t>
            </a:r>
            <a:endParaRPr lang="en-US" sz="837" dirty="0"/>
          </a:p>
        </p:txBody>
      </p:sp>
      <p:sp>
        <p:nvSpPr>
          <p:cNvPr id="30" name="Text 22"/>
          <p:cNvSpPr/>
          <p:nvPr/>
        </p:nvSpPr>
        <p:spPr>
          <a:xfrm>
            <a:off x="757238" y="3993356"/>
            <a:ext cx="490826" cy="155377"/>
          </a:xfrm>
          <a:prstGeom prst="rect">
            <a:avLst/>
          </a:prstGeom>
          <a:noFill/>
          <a:ln/>
        </p:spPr>
        <p:txBody>
          <a:bodyPr wrap="none" lIns="0" tIns="0" rIns="0" bIns="0" rtlCol="0" anchor="ctr">
            <a:spAutoFit/>
          </a:bodyPr>
          <a:lstStyle/>
          <a:p>
            <a:pPr marL="0" indent="0">
              <a:buNone/>
            </a:pPr>
            <a:r>
              <a:rPr lang="en-US" sz="837" dirty="0">
                <a:solidFill>
                  <a:srgbClr val="FFFFFF"/>
                </a:solidFill>
                <a:latin typeface="Noto Sans" pitchFamily="34" charset="0"/>
                <a:ea typeface="Noto Sans" pitchFamily="34" charset="-122"/>
                <a:cs typeface="Noto Sans" pitchFamily="34" charset="-120"/>
              </a:rPr>
              <a:t>reliability </a:t>
            </a:r>
            <a:endParaRPr lang="en-US" sz="837" dirty="0"/>
          </a:p>
        </p:txBody>
      </p:sp>
      <p:sp>
        <p:nvSpPr>
          <p:cNvPr id="44" name="Shape 33"/>
          <p:cNvSpPr/>
          <p:nvPr/>
        </p:nvSpPr>
        <p:spPr>
          <a:xfrm>
            <a:off x="4714875" y="1314450"/>
            <a:ext cx="257175" cy="257175"/>
          </a:xfrm>
          <a:prstGeom prst="ellipse">
            <a:avLst/>
          </a:prstGeom>
          <a:solidFill>
            <a:srgbClr val="0072CE"/>
          </a:solidFill>
          <a:ln/>
        </p:spPr>
      </p:sp>
      <p:pic>
        <p:nvPicPr>
          <p:cNvPr id="45" name="Image 9" descr="preencoded.png"/>
          <p:cNvPicPr>
            <a:picLocks noChangeAspect="1"/>
          </p:cNvPicPr>
          <p:nvPr/>
        </p:nvPicPr>
        <p:blipFill>
          <a:blip r:embed="rId9"/>
          <a:stretch>
            <a:fillRect/>
          </a:stretch>
        </p:blipFill>
        <p:spPr>
          <a:xfrm>
            <a:off x="4764881" y="1364456"/>
            <a:ext cx="157163" cy="157163"/>
          </a:xfrm>
          <a:prstGeom prst="rect">
            <a:avLst/>
          </a:prstGeom>
        </p:spPr>
      </p:pic>
      <p:sp>
        <p:nvSpPr>
          <p:cNvPr id="46" name="Text 34"/>
          <p:cNvSpPr/>
          <p:nvPr/>
        </p:nvSpPr>
        <p:spPr>
          <a:xfrm>
            <a:off x="5079206" y="1325166"/>
            <a:ext cx="2332630" cy="235744"/>
          </a:xfrm>
          <a:prstGeom prst="rect">
            <a:avLst/>
          </a:prstGeom>
          <a:noFill/>
          <a:ln/>
        </p:spPr>
        <p:txBody>
          <a:bodyPr wrap="none" lIns="0" tIns="0" rIns="0" bIns="0" rtlCol="0" anchor="ctr">
            <a:spAutoFit/>
          </a:bodyPr>
          <a:lstStyle/>
          <a:p>
            <a:pPr marL="0" indent="0">
              <a:buNone/>
            </a:pPr>
            <a:r>
              <a:rPr lang="en-US" sz="1238" b="1" dirty="0">
                <a:solidFill>
                  <a:srgbClr val="00B2A9"/>
                </a:solidFill>
                <a:latin typeface="Noto Sans" pitchFamily="34" charset="0"/>
                <a:ea typeface="Noto Sans" pitchFamily="34" charset="-122"/>
                <a:cs typeface="Noto Sans" pitchFamily="34" charset="-120"/>
              </a:rPr>
              <a:t> Business Intelligence Features </a:t>
            </a:r>
            <a:endParaRPr lang="en-US" sz="1238" dirty="0"/>
          </a:p>
        </p:txBody>
      </p:sp>
      <p:sp>
        <p:nvSpPr>
          <p:cNvPr id="47" name="Shape 35"/>
          <p:cNvSpPr/>
          <p:nvPr/>
        </p:nvSpPr>
        <p:spPr>
          <a:xfrm>
            <a:off x="4714875" y="1714500"/>
            <a:ext cx="4000500" cy="2500313"/>
          </a:xfrm>
          <a:prstGeom prst="rect">
            <a:avLst/>
          </a:prstGeom>
          <a:solidFill>
            <a:srgbClr val="FFFFFF">
              <a:alpha val="10000"/>
            </a:srgbClr>
          </a:solidFill>
          <a:ln/>
        </p:spPr>
      </p:sp>
      <p:sp>
        <p:nvSpPr>
          <p:cNvPr id="48" name="Text 36"/>
          <p:cNvSpPr/>
          <p:nvPr/>
        </p:nvSpPr>
        <p:spPr>
          <a:xfrm>
            <a:off x="4857750" y="1857375"/>
            <a:ext cx="3714750" cy="192881"/>
          </a:xfrm>
          <a:prstGeom prst="rect">
            <a:avLst/>
          </a:prstGeom>
          <a:noFill/>
          <a:ln/>
        </p:spPr>
        <p:txBody>
          <a:bodyPr wrap="none" lIns="0" tIns="0" rIns="0" bIns="0" rtlCol="0" anchor="ctr">
            <a:spAutoFit/>
          </a:bodyPr>
          <a:lstStyle/>
          <a:p>
            <a:pPr marL="0" indent="0" algn="ctr">
              <a:buNone/>
            </a:pPr>
            <a:r>
              <a:rPr lang="en-US" sz="942" b="1" dirty="0">
                <a:solidFill>
                  <a:srgbClr val="00B2A9"/>
                </a:solidFill>
                <a:latin typeface="Noto Sans" pitchFamily="34" charset="0"/>
                <a:ea typeface="Noto Sans" pitchFamily="34" charset="-122"/>
                <a:cs typeface="Noto Sans" pitchFamily="34" charset="-120"/>
              </a:rPr>
              <a:t>Potential Impact of Future Enhancements</a:t>
            </a:r>
            <a:endParaRPr lang="en-US" sz="942" dirty="0"/>
          </a:p>
        </p:txBody>
      </p:sp>
      <p:pic>
        <p:nvPicPr>
          <p:cNvPr id="67" name="Picture 66">
            <a:extLst>
              <a:ext uri="{FF2B5EF4-FFF2-40B4-BE49-F238E27FC236}">
                <a16:creationId xmlns:a16="http://schemas.microsoft.com/office/drawing/2014/main" id="{4A8CF170-1290-AE50-40E0-706BE941C1B5}"/>
              </a:ext>
            </a:extLst>
          </p:cNvPr>
          <p:cNvPicPr>
            <a:picLocks noChangeAspect="1"/>
          </p:cNvPicPr>
          <p:nvPr/>
        </p:nvPicPr>
        <p:blipFill>
          <a:blip r:embed="rId10"/>
          <a:stretch>
            <a:fillRect/>
          </a:stretch>
        </p:blipFill>
        <p:spPr>
          <a:xfrm>
            <a:off x="4677037" y="40873"/>
            <a:ext cx="4109433" cy="4904591"/>
          </a:xfrm>
          <a:prstGeom prst="rect">
            <a:avLst/>
          </a:prstGeom>
        </p:spPr>
      </p:pic>
      <p:pic>
        <p:nvPicPr>
          <p:cNvPr id="69" name="Picture 68">
            <a:extLst>
              <a:ext uri="{FF2B5EF4-FFF2-40B4-BE49-F238E27FC236}">
                <a16:creationId xmlns:a16="http://schemas.microsoft.com/office/drawing/2014/main" id="{089BB28D-DB63-98EB-70C2-AD20E8852109}"/>
              </a:ext>
            </a:extLst>
          </p:cNvPr>
          <p:cNvPicPr>
            <a:picLocks noChangeAspect="1"/>
          </p:cNvPicPr>
          <p:nvPr/>
        </p:nvPicPr>
        <p:blipFill>
          <a:blip r:embed="rId11"/>
          <a:stretch>
            <a:fillRect/>
          </a:stretch>
        </p:blipFill>
        <p:spPr>
          <a:xfrm>
            <a:off x="245592" y="772400"/>
            <a:ext cx="3756610" cy="4292389"/>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9144000" cy="5123854"/>
          </a:xfrm>
          <a:prstGeom prst="rect">
            <a:avLst/>
          </a:prstGeom>
        </p:spPr>
      </p:pic>
      <p:sp>
        <p:nvSpPr>
          <p:cNvPr id="3" name="Text 0"/>
          <p:cNvSpPr/>
          <p:nvPr/>
        </p:nvSpPr>
        <p:spPr>
          <a:xfrm>
            <a:off x="428625" y="428625"/>
            <a:ext cx="8286750" cy="385763"/>
          </a:xfrm>
          <a:prstGeom prst="rect">
            <a:avLst/>
          </a:prstGeom>
          <a:noFill/>
          <a:ln/>
        </p:spPr>
        <p:txBody>
          <a:bodyPr wrap="none" lIns="0" tIns="0" rIns="0" bIns="0" rtlCol="0" anchor="ctr">
            <a:spAutoFit/>
          </a:bodyPr>
          <a:lstStyle/>
          <a:p>
            <a:pPr marL="0" indent="0">
              <a:buNone/>
            </a:pPr>
            <a:r>
              <a:rPr lang="en-US" sz="2025" b="1" dirty="0">
                <a:solidFill>
                  <a:srgbClr val="FFFFFF"/>
                </a:solidFill>
                <a:latin typeface="Noto Sans" pitchFamily="34" charset="0"/>
                <a:ea typeface="Noto Sans" pitchFamily="34" charset="-122"/>
                <a:cs typeface="Noto Sans" pitchFamily="34" charset="-120"/>
              </a:rPr>
              <a:t>References</a:t>
            </a:r>
            <a:endParaRPr lang="en-US" sz="2025" dirty="0"/>
          </a:p>
        </p:txBody>
      </p:sp>
      <p:sp>
        <p:nvSpPr>
          <p:cNvPr id="4" name="Shape 1"/>
          <p:cNvSpPr/>
          <p:nvPr/>
        </p:nvSpPr>
        <p:spPr>
          <a:xfrm>
            <a:off x="428625" y="921544"/>
            <a:ext cx="571500" cy="35719"/>
          </a:xfrm>
          <a:prstGeom prst="rect">
            <a:avLst/>
          </a:prstGeom>
          <a:solidFill>
            <a:srgbClr val="00B2A9"/>
          </a:solidFill>
          <a:ln/>
        </p:spPr>
      </p:sp>
      <p:pic>
        <p:nvPicPr>
          <p:cNvPr id="5" name="Image 1" descr="preencoded.png"/>
          <p:cNvPicPr>
            <a:picLocks noChangeAspect="1"/>
          </p:cNvPicPr>
          <p:nvPr/>
        </p:nvPicPr>
        <p:blipFill>
          <a:blip r:embed="rId4"/>
          <a:stretch>
            <a:fillRect/>
          </a:stretch>
        </p:blipFill>
        <p:spPr>
          <a:xfrm>
            <a:off x="428625" y="1288107"/>
            <a:ext cx="171450" cy="9823"/>
          </a:xfrm>
          <a:prstGeom prst="rect">
            <a:avLst/>
          </a:prstGeom>
        </p:spPr>
      </p:pic>
      <p:sp>
        <p:nvSpPr>
          <p:cNvPr id="6" name="Text 2"/>
          <p:cNvSpPr/>
          <p:nvPr/>
        </p:nvSpPr>
        <p:spPr>
          <a:xfrm>
            <a:off x="685800" y="1171575"/>
            <a:ext cx="1001939" cy="235744"/>
          </a:xfrm>
          <a:prstGeom prst="rect">
            <a:avLst/>
          </a:prstGeom>
          <a:noFill/>
          <a:ln/>
        </p:spPr>
        <p:txBody>
          <a:bodyPr wrap="none" lIns="0" tIns="0" rIns="0" bIns="0" rtlCol="0" anchor="ctr">
            <a:spAutoFit/>
          </a:bodyPr>
          <a:lstStyle/>
          <a:p>
            <a:pPr marL="0" indent="0">
              <a:buNone/>
            </a:pPr>
            <a:r>
              <a:rPr lang="en-US" sz="1238" b="1" dirty="0">
                <a:solidFill>
                  <a:srgbClr val="00B2A9"/>
                </a:solidFill>
                <a:latin typeface="Noto Sans" pitchFamily="34" charset="0"/>
                <a:ea typeface="Noto Sans" pitchFamily="34" charset="-122"/>
                <a:cs typeface="Noto Sans" pitchFamily="34" charset="-120"/>
              </a:rPr>
              <a:t> Data Sources </a:t>
            </a:r>
            <a:endParaRPr lang="en-US" sz="1238" dirty="0"/>
          </a:p>
        </p:txBody>
      </p:sp>
      <p:sp>
        <p:nvSpPr>
          <p:cNvPr id="7" name="Shape 3"/>
          <p:cNvSpPr/>
          <p:nvPr/>
        </p:nvSpPr>
        <p:spPr>
          <a:xfrm>
            <a:off x="428625" y="1514475"/>
            <a:ext cx="4071938" cy="1264444"/>
          </a:xfrm>
          <a:prstGeom prst="rect">
            <a:avLst/>
          </a:prstGeom>
          <a:solidFill>
            <a:srgbClr val="FFFFFF">
              <a:alpha val="10000"/>
            </a:srgbClr>
          </a:solidFill>
          <a:ln/>
        </p:spPr>
      </p:sp>
      <p:sp>
        <p:nvSpPr>
          <p:cNvPr id="8" name="Text 4"/>
          <p:cNvSpPr/>
          <p:nvPr/>
        </p:nvSpPr>
        <p:spPr>
          <a:xfrm>
            <a:off x="571500" y="1657350"/>
            <a:ext cx="3786188" cy="192881"/>
          </a:xfrm>
          <a:prstGeom prst="rect">
            <a:avLst/>
          </a:prstGeom>
          <a:noFill/>
          <a:ln/>
        </p:spPr>
        <p:txBody>
          <a:bodyPr wrap="none" lIns="0" tIns="0" rIns="0" bIns="0" rtlCol="0" anchor="ctr">
            <a:spAutoFit/>
          </a:bodyPr>
          <a:lstStyle/>
          <a:p>
            <a:pPr marL="0" indent="0">
              <a:buNone/>
            </a:pPr>
            <a:r>
              <a:rPr lang="en-US" sz="942" b="1" dirty="0">
                <a:solidFill>
                  <a:srgbClr val="0072CE"/>
                </a:solidFill>
                <a:latin typeface="Noto Sans" pitchFamily="34" charset="0"/>
                <a:ea typeface="Noto Sans" pitchFamily="34" charset="-122"/>
                <a:cs typeface="Noto Sans" pitchFamily="34" charset="-120"/>
              </a:rPr>
              <a:t>Company Employees Dataset</a:t>
            </a:r>
            <a:endParaRPr lang="en-US" sz="942" dirty="0"/>
          </a:p>
        </p:txBody>
      </p:sp>
      <p:sp>
        <p:nvSpPr>
          <p:cNvPr id="9" name="Text 5"/>
          <p:cNvSpPr/>
          <p:nvPr/>
        </p:nvSpPr>
        <p:spPr>
          <a:xfrm>
            <a:off x="571500" y="1921669"/>
            <a:ext cx="3786188" cy="342900"/>
          </a:xfrm>
          <a:prstGeom prst="rect">
            <a:avLst/>
          </a:prstGeom>
          <a:noFill/>
          <a:ln/>
        </p:spPr>
        <p:txBody>
          <a:bodyPr wrap="square" lIns="0" tIns="0" rIns="0" bIns="0" rtlCol="0" anchor="ctr">
            <a:spAutoFit/>
          </a:bodyPr>
          <a:lstStyle/>
          <a:p>
            <a:pPr marL="0" indent="0">
              <a:buNone/>
            </a:pPr>
            <a:r>
              <a:rPr lang="en-US" sz="837" dirty="0">
                <a:solidFill>
                  <a:srgbClr val="FFFFFF"/>
                </a:solidFill>
                <a:latin typeface="Noto Sans" pitchFamily="34" charset="0"/>
                <a:ea typeface="Noto Sans" pitchFamily="34" charset="-122"/>
                <a:cs typeface="Noto Sans" pitchFamily="34" charset="-120"/>
              </a:rPr>
              <a:t> Primary dataset used for model training and evaluation, containing 689 employee records with salary information. </a:t>
            </a:r>
            <a:endParaRPr lang="en-US" sz="837" dirty="0"/>
          </a:p>
        </p:txBody>
      </p:sp>
      <p:pic>
        <p:nvPicPr>
          <p:cNvPr id="10" name="Image 2" descr="preencoded.png"/>
          <p:cNvPicPr>
            <a:picLocks noChangeAspect="1"/>
          </p:cNvPicPr>
          <p:nvPr/>
        </p:nvPicPr>
        <p:blipFill>
          <a:blip r:embed="rId5"/>
          <a:stretch>
            <a:fillRect/>
          </a:stretch>
        </p:blipFill>
        <p:spPr>
          <a:xfrm>
            <a:off x="571500" y="2436019"/>
            <a:ext cx="100013" cy="100013"/>
          </a:xfrm>
          <a:prstGeom prst="rect">
            <a:avLst/>
          </a:prstGeom>
        </p:spPr>
      </p:pic>
      <p:sp>
        <p:nvSpPr>
          <p:cNvPr id="11" name="Text 6"/>
          <p:cNvSpPr/>
          <p:nvPr/>
        </p:nvSpPr>
        <p:spPr>
          <a:xfrm>
            <a:off x="728663" y="2336006"/>
            <a:ext cx="3629025" cy="300038"/>
          </a:xfrm>
          <a:prstGeom prst="rect">
            <a:avLst/>
          </a:prstGeom>
          <a:noFill/>
          <a:ln/>
        </p:spPr>
        <p:txBody>
          <a:bodyPr wrap="square" lIns="0" tIns="0" rIns="0" bIns="0" rtlCol="0" anchor="ctr">
            <a:spAutoFit/>
          </a:bodyPr>
          <a:lstStyle/>
          <a:p>
            <a:pPr marL="0" indent="0">
              <a:buNone/>
            </a:pPr>
            <a:r>
              <a:rPr lang="en-US" sz="732" dirty="0">
                <a:solidFill>
                  <a:srgbClr val="00B2A9"/>
                </a:solidFill>
                <a:latin typeface="Noto Sans" pitchFamily="34" charset="0"/>
                <a:ea typeface="Noto Sans" pitchFamily="34" charset="-122"/>
                <a:cs typeface="Noto Sans" pitchFamily="34" charset="-120"/>
              </a:rPr>
              <a:t>Kaggle: https://www.kaggle.com/datasets/abdallahwagih/company-employees</a:t>
            </a:r>
            <a:endParaRPr lang="en-US" sz="732" dirty="0"/>
          </a:p>
        </p:txBody>
      </p:sp>
      <p:sp>
        <p:nvSpPr>
          <p:cNvPr id="12" name="Shape 7"/>
          <p:cNvSpPr/>
          <p:nvPr/>
        </p:nvSpPr>
        <p:spPr>
          <a:xfrm>
            <a:off x="4643438" y="1514475"/>
            <a:ext cx="4071938" cy="1264444"/>
          </a:xfrm>
          <a:prstGeom prst="rect">
            <a:avLst/>
          </a:prstGeom>
          <a:solidFill>
            <a:srgbClr val="FFFFFF">
              <a:alpha val="10000"/>
            </a:srgbClr>
          </a:solidFill>
          <a:ln/>
        </p:spPr>
      </p:sp>
      <p:sp>
        <p:nvSpPr>
          <p:cNvPr id="13" name="Text 8"/>
          <p:cNvSpPr/>
          <p:nvPr/>
        </p:nvSpPr>
        <p:spPr>
          <a:xfrm>
            <a:off x="4786313" y="1657350"/>
            <a:ext cx="3786188" cy="192881"/>
          </a:xfrm>
          <a:prstGeom prst="rect">
            <a:avLst/>
          </a:prstGeom>
          <a:noFill/>
          <a:ln/>
        </p:spPr>
        <p:txBody>
          <a:bodyPr wrap="none" lIns="0" tIns="0" rIns="0" bIns="0" rtlCol="0" anchor="ctr">
            <a:spAutoFit/>
          </a:bodyPr>
          <a:lstStyle/>
          <a:p>
            <a:pPr marL="0" indent="0">
              <a:buNone/>
            </a:pPr>
            <a:r>
              <a:rPr lang="en-US" sz="942" b="1" dirty="0">
                <a:solidFill>
                  <a:srgbClr val="0072CE"/>
                </a:solidFill>
                <a:latin typeface="Noto Sans" pitchFamily="34" charset="0"/>
                <a:ea typeface="Noto Sans" pitchFamily="34" charset="-122"/>
                <a:cs typeface="Noto Sans" pitchFamily="34" charset="-120"/>
              </a:rPr>
              <a:t>HR Analytics Dataset</a:t>
            </a:r>
            <a:endParaRPr lang="en-US" sz="942" dirty="0"/>
          </a:p>
        </p:txBody>
      </p:sp>
      <p:sp>
        <p:nvSpPr>
          <p:cNvPr id="14" name="Text 9"/>
          <p:cNvSpPr/>
          <p:nvPr/>
        </p:nvSpPr>
        <p:spPr>
          <a:xfrm>
            <a:off x="4786313" y="1921669"/>
            <a:ext cx="3786188" cy="342900"/>
          </a:xfrm>
          <a:prstGeom prst="rect">
            <a:avLst/>
          </a:prstGeom>
          <a:noFill/>
          <a:ln/>
        </p:spPr>
        <p:txBody>
          <a:bodyPr wrap="square" lIns="0" tIns="0" rIns="0" bIns="0" rtlCol="0" anchor="ctr">
            <a:spAutoFit/>
          </a:bodyPr>
          <a:lstStyle/>
          <a:p>
            <a:pPr marL="0" indent="0">
              <a:buNone/>
            </a:pPr>
            <a:r>
              <a:rPr lang="en-US" sz="837" dirty="0">
                <a:solidFill>
                  <a:srgbClr val="FFFFFF"/>
                </a:solidFill>
                <a:latin typeface="Noto Sans" pitchFamily="34" charset="0"/>
                <a:ea typeface="Noto Sans" pitchFamily="34" charset="-122"/>
                <a:cs typeface="Noto Sans" pitchFamily="34" charset="-120"/>
              </a:rPr>
              <a:t> Supplementary dataset used for validation and comparative analysis of salary trends. </a:t>
            </a:r>
            <a:endParaRPr lang="en-US" sz="837" dirty="0"/>
          </a:p>
        </p:txBody>
      </p:sp>
      <p:pic>
        <p:nvPicPr>
          <p:cNvPr id="15" name="Image 3" descr="preencoded.png"/>
          <p:cNvPicPr>
            <a:picLocks noChangeAspect="1"/>
          </p:cNvPicPr>
          <p:nvPr/>
        </p:nvPicPr>
        <p:blipFill>
          <a:blip r:embed="rId6"/>
          <a:stretch>
            <a:fillRect/>
          </a:stretch>
        </p:blipFill>
        <p:spPr>
          <a:xfrm>
            <a:off x="4786313" y="2361009"/>
            <a:ext cx="100013" cy="100013"/>
          </a:xfrm>
          <a:prstGeom prst="rect">
            <a:avLst/>
          </a:prstGeom>
        </p:spPr>
      </p:pic>
      <p:sp>
        <p:nvSpPr>
          <p:cNvPr id="16" name="Text 10"/>
          <p:cNvSpPr/>
          <p:nvPr/>
        </p:nvSpPr>
        <p:spPr>
          <a:xfrm>
            <a:off x="4943475" y="2336006"/>
            <a:ext cx="954835" cy="150019"/>
          </a:xfrm>
          <a:prstGeom prst="rect">
            <a:avLst/>
          </a:prstGeom>
          <a:noFill/>
          <a:ln/>
        </p:spPr>
        <p:txBody>
          <a:bodyPr wrap="none" lIns="0" tIns="0" rIns="0" bIns="0" rtlCol="0" anchor="ctr">
            <a:spAutoFit/>
          </a:bodyPr>
          <a:lstStyle/>
          <a:p>
            <a:pPr marL="0" indent="0">
              <a:buNone/>
            </a:pPr>
            <a:r>
              <a:rPr lang="en-US" sz="732" dirty="0">
                <a:solidFill>
                  <a:srgbClr val="00B2A9"/>
                </a:solidFill>
                <a:latin typeface="Noto Sans" pitchFamily="34" charset="0"/>
                <a:ea typeface="Noto Sans" pitchFamily="34" charset="-122"/>
                <a:cs typeface="Noto Sans" pitchFamily="34" charset="-120"/>
              </a:rPr>
              <a:t>Kaggle: HR Analytics</a:t>
            </a:r>
            <a:endParaRPr lang="en-US" sz="732" dirty="0"/>
          </a:p>
        </p:txBody>
      </p:sp>
      <p:pic>
        <p:nvPicPr>
          <p:cNvPr id="17" name="Image 4" descr="preencoded.png"/>
          <p:cNvPicPr>
            <a:picLocks noChangeAspect="1"/>
          </p:cNvPicPr>
          <p:nvPr/>
        </p:nvPicPr>
        <p:blipFill>
          <a:blip r:embed="rId4"/>
          <a:stretch>
            <a:fillRect/>
          </a:stretch>
        </p:blipFill>
        <p:spPr>
          <a:xfrm>
            <a:off x="428625" y="3252639"/>
            <a:ext cx="171450" cy="9823"/>
          </a:xfrm>
          <a:prstGeom prst="rect">
            <a:avLst/>
          </a:prstGeom>
        </p:spPr>
      </p:pic>
      <p:sp>
        <p:nvSpPr>
          <p:cNvPr id="18" name="Text 11"/>
          <p:cNvSpPr/>
          <p:nvPr/>
        </p:nvSpPr>
        <p:spPr>
          <a:xfrm>
            <a:off x="685800" y="3136106"/>
            <a:ext cx="1950718" cy="235744"/>
          </a:xfrm>
          <a:prstGeom prst="rect">
            <a:avLst/>
          </a:prstGeom>
          <a:noFill/>
          <a:ln/>
        </p:spPr>
        <p:txBody>
          <a:bodyPr wrap="none" lIns="0" tIns="0" rIns="0" bIns="0" rtlCol="0" anchor="ctr">
            <a:spAutoFit/>
          </a:bodyPr>
          <a:lstStyle/>
          <a:p>
            <a:pPr marL="0" indent="0">
              <a:buNone/>
            </a:pPr>
            <a:r>
              <a:rPr lang="en-US" sz="1238" b="1" dirty="0">
                <a:solidFill>
                  <a:srgbClr val="00B2A9"/>
                </a:solidFill>
                <a:latin typeface="Noto Sans" pitchFamily="34" charset="0"/>
                <a:ea typeface="Noto Sans" pitchFamily="34" charset="-122"/>
                <a:cs typeface="Noto Sans" pitchFamily="34" charset="-120"/>
              </a:rPr>
              <a:t> Technical Documentation </a:t>
            </a:r>
            <a:endParaRPr lang="en-US" sz="1238" dirty="0"/>
          </a:p>
        </p:txBody>
      </p:sp>
      <p:sp>
        <p:nvSpPr>
          <p:cNvPr id="19" name="Shape 12"/>
          <p:cNvSpPr/>
          <p:nvPr/>
        </p:nvSpPr>
        <p:spPr>
          <a:xfrm>
            <a:off x="428625" y="3479006"/>
            <a:ext cx="4071938" cy="1114425"/>
          </a:xfrm>
          <a:prstGeom prst="rect">
            <a:avLst/>
          </a:prstGeom>
          <a:solidFill>
            <a:srgbClr val="FFFFFF">
              <a:alpha val="10000"/>
            </a:srgbClr>
          </a:solidFill>
          <a:ln/>
        </p:spPr>
      </p:sp>
      <p:sp>
        <p:nvSpPr>
          <p:cNvPr id="20" name="Text 13"/>
          <p:cNvSpPr/>
          <p:nvPr/>
        </p:nvSpPr>
        <p:spPr>
          <a:xfrm>
            <a:off x="571500" y="3621881"/>
            <a:ext cx="3786188" cy="192881"/>
          </a:xfrm>
          <a:prstGeom prst="rect">
            <a:avLst/>
          </a:prstGeom>
          <a:noFill/>
          <a:ln/>
        </p:spPr>
        <p:txBody>
          <a:bodyPr wrap="none" lIns="0" tIns="0" rIns="0" bIns="0" rtlCol="0" anchor="ctr">
            <a:spAutoFit/>
          </a:bodyPr>
          <a:lstStyle/>
          <a:p>
            <a:pPr marL="0" indent="0">
              <a:buNone/>
            </a:pPr>
            <a:r>
              <a:rPr lang="en-US" sz="942" b="1" dirty="0">
                <a:solidFill>
                  <a:srgbClr val="0072CE"/>
                </a:solidFill>
                <a:latin typeface="Noto Sans" pitchFamily="34" charset="0"/>
                <a:ea typeface="Noto Sans" pitchFamily="34" charset="-122"/>
                <a:cs typeface="Noto Sans" pitchFamily="34" charset="-120"/>
              </a:rPr>
              <a:t>Scikit-learn Documentation</a:t>
            </a:r>
            <a:endParaRPr lang="en-US" sz="942" dirty="0"/>
          </a:p>
        </p:txBody>
      </p:sp>
      <p:sp>
        <p:nvSpPr>
          <p:cNvPr id="21" name="Text 14"/>
          <p:cNvSpPr/>
          <p:nvPr/>
        </p:nvSpPr>
        <p:spPr>
          <a:xfrm>
            <a:off x="571500" y="3886200"/>
            <a:ext cx="3786188" cy="342900"/>
          </a:xfrm>
          <a:prstGeom prst="rect">
            <a:avLst/>
          </a:prstGeom>
          <a:noFill/>
          <a:ln/>
        </p:spPr>
        <p:txBody>
          <a:bodyPr wrap="square" lIns="0" tIns="0" rIns="0" bIns="0" rtlCol="0" anchor="ctr">
            <a:spAutoFit/>
          </a:bodyPr>
          <a:lstStyle/>
          <a:p>
            <a:pPr marL="0" indent="0">
              <a:buNone/>
            </a:pPr>
            <a:r>
              <a:rPr lang="en-US" sz="837" dirty="0">
                <a:solidFill>
                  <a:srgbClr val="FFFFFF"/>
                </a:solidFill>
                <a:latin typeface="Noto Sans" pitchFamily="34" charset="0"/>
                <a:ea typeface="Noto Sans" pitchFamily="34" charset="-122"/>
                <a:cs typeface="Noto Sans" pitchFamily="34" charset="-120"/>
              </a:rPr>
              <a:t> Official documentation for the Linear Regression implementation used in the model development. </a:t>
            </a:r>
            <a:endParaRPr lang="en-US" sz="837" dirty="0"/>
          </a:p>
        </p:txBody>
      </p:sp>
      <p:pic>
        <p:nvPicPr>
          <p:cNvPr id="22" name="Image 5" descr="preencoded.png"/>
          <p:cNvPicPr>
            <a:picLocks noChangeAspect="1"/>
          </p:cNvPicPr>
          <p:nvPr/>
        </p:nvPicPr>
        <p:blipFill>
          <a:blip r:embed="rId6"/>
          <a:stretch>
            <a:fillRect/>
          </a:stretch>
        </p:blipFill>
        <p:spPr>
          <a:xfrm>
            <a:off x="571500" y="4325541"/>
            <a:ext cx="100013" cy="100013"/>
          </a:xfrm>
          <a:prstGeom prst="rect">
            <a:avLst/>
          </a:prstGeom>
        </p:spPr>
      </p:pic>
      <p:sp>
        <p:nvSpPr>
          <p:cNvPr id="23" name="Text 15"/>
          <p:cNvSpPr/>
          <p:nvPr/>
        </p:nvSpPr>
        <p:spPr>
          <a:xfrm>
            <a:off x="728663" y="4300538"/>
            <a:ext cx="1740926" cy="150019"/>
          </a:xfrm>
          <a:prstGeom prst="rect">
            <a:avLst/>
          </a:prstGeom>
          <a:noFill/>
          <a:ln/>
        </p:spPr>
        <p:txBody>
          <a:bodyPr wrap="none" lIns="0" tIns="0" rIns="0" bIns="0" rtlCol="0" anchor="ctr">
            <a:spAutoFit/>
          </a:bodyPr>
          <a:lstStyle/>
          <a:p>
            <a:pPr marL="0" indent="0">
              <a:buNone/>
            </a:pPr>
            <a:r>
              <a:rPr lang="en-US" sz="732" dirty="0">
                <a:solidFill>
                  <a:srgbClr val="00B2A9"/>
                </a:solidFill>
                <a:latin typeface="Noto Sans" pitchFamily="34" charset="0"/>
                <a:ea typeface="Noto Sans" pitchFamily="34" charset="-122"/>
                <a:cs typeface="Noto Sans" pitchFamily="34" charset="-120"/>
              </a:rPr>
              <a:t>Scikit-learn Machine Learning Library</a:t>
            </a:r>
            <a:endParaRPr lang="en-US" sz="732" dirty="0"/>
          </a:p>
        </p:txBody>
      </p:sp>
      <p:sp>
        <p:nvSpPr>
          <p:cNvPr id="24" name="Shape 16"/>
          <p:cNvSpPr/>
          <p:nvPr/>
        </p:nvSpPr>
        <p:spPr>
          <a:xfrm>
            <a:off x="4643438" y="3479006"/>
            <a:ext cx="4071938" cy="1114425"/>
          </a:xfrm>
          <a:prstGeom prst="rect">
            <a:avLst/>
          </a:prstGeom>
          <a:solidFill>
            <a:srgbClr val="FFFFFF">
              <a:alpha val="10000"/>
            </a:srgbClr>
          </a:solidFill>
          <a:ln/>
        </p:spPr>
      </p:sp>
      <p:sp>
        <p:nvSpPr>
          <p:cNvPr id="25" name="Text 17"/>
          <p:cNvSpPr/>
          <p:nvPr/>
        </p:nvSpPr>
        <p:spPr>
          <a:xfrm>
            <a:off x="4786313" y="3621881"/>
            <a:ext cx="3786188" cy="192881"/>
          </a:xfrm>
          <a:prstGeom prst="rect">
            <a:avLst/>
          </a:prstGeom>
          <a:noFill/>
          <a:ln/>
        </p:spPr>
        <p:txBody>
          <a:bodyPr wrap="none" lIns="0" tIns="0" rIns="0" bIns="0" rtlCol="0" anchor="ctr">
            <a:spAutoFit/>
          </a:bodyPr>
          <a:lstStyle/>
          <a:p>
            <a:pPr marL="0" indent="0">
              <a:buNone/>
            </a:pPr>
            <a:r>
              <a:rPr lang="en-US" sz="942" b="1" dirty="0">
                <a:solidFill>
                  <a:srgbClr val="0072CE"/>
                </a:solidFill>
                <a:latin typeface="Noto Sans" pitchFamily="34" charset="0"/>
                <a:ea typeface="Noto Sans" pitchFamily="34" charset="-122"/>
                <a:cs typeface="Noto Sans" pitchFamily="34" charset="-120"/>
              </a:rPr>
              <a:t>Streamlit Documentation</a:t>
            </a:r>
            <a:endParaRPr lang="en-US" sz="942" dirty="0"/>
          </a:p>
        </p:txBody>
      </p:sp>
      <p:sp>
        <p:nvSpPr>
          <p:cNvPr id="26" name="Text 18"/>
          <p:cNvSpPr/>
          <p:nvPr/>
        </p:nvSpPr>
        <p:spPr>
          <a:xfrm>
            <a:off x="4786313" y="3886200"/>
            <a:ext cx="3786188" cy="342900"/>
          </a:xfrm>
          <a:prstGeom prst="rect">
            <a:avLst/>
          </a:prstGeom>
          <a:noFill/>
          <a:ln/>
        </p:spPr>
        <p:txBody>
          <a:bodyPr wrap="square" lIns="0" tIns="0" rIns="0" bIns="0" rtlCol="0" anchor="ctr">
            <a:spAutoFit/>
          </a:bodyPr>
          <a:lstStyle/>
          <a:p>
            <a:pPr marL="0" indent="0">
              <a:buNone/>
            </a:pPr>
            <a:r>
              <a:rPr lang="en-US" sz="837" dirty="0">
                <a:solidFill>
                  <a:srgbClr val="FFFFFF"/>
                </a:solidFill>
                <a:latin typeface="Noto Sans" pitchFamily="34" charset="0"/>
                <a:ea typeface="Noto Sans" pitchFamily="34" charset="-122"/>
                <a:cs typeface="Noto Sans" pitchFamily="34" charset="-120"/>
              </a:rPr>
              <a:t> Framework documentation used for developing the interactive web application interface. </a:t>
            </a:r>
            <a:endParaRPr lang="en-US" sz="837" dirty="0"/>
          </a:p>
        </p:txBody>
      </p:sp>
      <p:pic>
        <p:nvPicPr>
          <p:cNvPr id="27" name="Image 6" descr="preencoded.png"/>
          <p:cNvPicPr>
            <a:picLocks noChangeAspect="1"/>
          </p:cNvPicPr>
          <p:nvPr/>
        </p:nvPicPr>
        <p:blipFill>
          <a:blip r:embed="rId6"/>
          <a:stretch>
            <a:fillRect/>
          </a:stretch>
        </p:blipFill>
        <p:spPr>
          <a:xfrm>
            <a:off x="4786313" y="4325541"/>
            <a:ext cx="100013" cy="100013"/>
          </a:xfrm>
          <a:prstGeom prst="rect">
            <a:avLst/>
          </a:prstGeom>
        </p:spPr>
      </p:pic>
      <p:sp>
        <p:nvSpPr>
          <p:cNvPr id="28" name="Text 19"/>
          <p:cNvSpPr/>
          <p:nvPr/>
        </p:nvSpPr>
        <p:spPr>
          <a:xfrm>
            <a:off x="4943475" y="4300538"/>
            <a:ext cx="2683343" cy="150019"/>
          </a:xfrm>
          <a:prstGeom prst="rect">
            <a:avLst/>
          </a:prstGeom>
          <a:noFill/>
          <a:ln/>
        </p:spPr>
        <p:txBody>
          <a:bodyPr wrap="none" lIns="0" tIns="0" rIns="0" bIns="0" rtlCol="0" anchor="ctr">
            <a:spAutoFit/>
          </a:bodyPr>
          <a:lstStyle/>
          <a:p>
            <a:pPr marL="0" indent="0">
              <a:buNone/>
            </a:pPr>
            <a:r>
              <a:rPr lang="en-US" sz="732" dirty="0">
                <a:solidFill>
                  <a:srgbClr val="00B2A9"/>
                </a:solidFill>
                <a:latin typeface="Noto Sans" pitchFamily="34" charset="0"/>
                <a:ea typeface="Noto Sans" pitchFamily="34" charset="-122"/>
                <a:cs typeface="Noto Sans" pitchFamily="34" charset="-120"/>
              </a:rPr>
              <a:t>Streamlit.io: The fastest way to build and share data apps</a:t>
            </a:r>
            <a:endParaRPr lang="en-US" sz="732"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9144000" cy="5143500"/>
          </a:xfrm>
          <a:prstGeom prst="rect">
            <a:avLst/>
          </a:prstGeom>
        </p:spPr>
      </p:pic>
      <p:sp>
        <p:nvSpPr>
          <p:cNvPr id="3" name="Text 0"/>
          <p:cNvSpPr/>
          <p:nvPr/>
        </p:nvSpPr>
        <p:spPr>
          <a:xfrm>
            <a:off x="2919115" y="428625"/>
            <a:ext cx="3305742" cy="771525"/>
          </a:xfrm>
          <a:prstGeom prst="rect">
            <a:avLst/>
          </a:prstGeom>
          <a:noFill/>
          <a:ln/>
        </p:spPr>
        <p:txBody>
          <a:bodyPr wrap="none" lIns="0" tIns="0" rIns="0" bIns="0" rtlCol="0" anchor="ctr">
            <a:spAutoFit/>
          </a:bodyPr>
          <a:lstStyle/>
          <a:p>
            <a:pPr marL="0" indent="0" algn="ctr">
              <a:buNone/>
            </a:pPr>
            <a:r>
              <a:rPr lang="en-US" sz="4050" b="1" kern="0" spc="3" dirty="0">
                <a:solidFill>
                  <a:srgbClr val="FFFFFF"/>
                </a:solidFill>
                <a:latin typeface="Noto Sans" pitchFamily="34" charset="0"/>
                <a:ea typeface="Noto Sans" pitchFamily="34" charset="-122"/>
                <a:cs typeface="Noto Sans" pitchFamily="34" charset="-120"/>
              </a:rPr>
              <a:t>Thank You</a:t>
            </a:r>
            <a:endParaRPr lang="en-US" sz="4050" dirty="0"/>
          </a:p>
        </p:txBody>
      </p:sp>
      <p:sp>
        <p:nvSpPr>
          <p:cNvPr id="4" name="Shape 1"/>
          <p:cNvSpPr/>
          <p:nvPr/>
        </p:nvSpPr>
        <p:spPr>
          <a:xfrm>
            <a:off x="4143375" y="1414463"/>
            <a:ext cx="857250" cy="42863"/>
          </a:xfrm>
          <a:prstGeom prst="rect">
            <a:avLst/>
          </a:prstGeom>
          <a:solidFill>
            <a:srgbClr val="00B2A9"/>
          </a:solidFill>
          <a:ln/>
        </p:spPr>
      </p:sp>
      <p:sp>
        <p:nvSpPr>
          <p:cNvPr id="5" name="Text 2"/>
          <p:cNvSpPr/>
          <p:nvPr/>
        </p:nvSpPr>
        <p:spPr>
          <a:xfrm>
            <a:off x="3300608" y="1760934"/>
            <a:ext cx="1046085" cy="214313"/>
          </a:xfrm>
          <a:prstGeom prst="rect">
            <a:avLst/>
          </a:prstGeom>
          <a:noFill/>
          <a:ln/>
        </p:spPr>
        <p:txBody>
          <a:bodyPr wrap="none" lIns="0" tIns="0" rIns="0" bIns="0" rtlCol="0" anchor="ctr">
            <a:spAutoFit/>
          </a:bodyPr>
          <a:lstStyle/>
          <a:p>
            <a:pPr marL="0" indent="0" algn="ctr">
              <a:buNone/>
            </a:pPr>
            <a:r>
              <a:rPr lang="en-US" sz="1238" dirty="0">
                <a:solidFill>
                  <a:srgbClr val="FFFFFF"/>
                </a:solidFill>
                <a:latin typeface="Noto Sans" pitchFamily="34" charset="0"/>
                <a:ea typeface="Noto Sans" pitchFamily="34" charset="-122"/>
                <a:cs typeface="Noto Sans" pitchFamily="34" charset="-120"/>
              </a:rPr>
              <a:t> Presented by: </a:t>
            </a:r>
            <a:endParaRPr lang="en-US" sz="1238" dirty="0"/>
          </a:p>
        </p:txBody>
      </p:sp>
      <p:sp>
        <p:nvSpPr>
          <p:cNvPr id="6" name="Text 3"/>
          <p:cNvSpPr/>
          <p:nvPr/>
        </p:nvSpPr>
        <p:spPr>
          <a:xfrm>
            <a:off x="4346693" y="1760934"/>
            <a:ext cx="1496671" cy="214313"/>
          </a:xfrm>
          <a:prstGeom prst="rect">
            <a:avLst/>
          </a:prstGeom>
          <a:noFill/>
          <a:ln/>
        </p:spPr>
        <p:txBody>
          <a:bodyPr wrap="none" lIns="0" tIns="0" rIns="0" bIns="0" rtlCol="0" anchor="ctr">
            <a:spAutoFit/>
          </a:bodyPr>
          <a:lstStyle/>
          <a:p>
            <a:pPr marL="0" indent="0" algn="ctr">
              <a:buNone/>
            </a:pPr>
            <a:r>
              <a:rPr lang="en-US" sz="1238" b="1" dirty="0">
                <a:solidFill>
                  <a:srgbClr val="00B2A9"/>
                </a:solidFill>
                <a:latin typeface="Noto Sans" pitchFamily="34" charset="0"/>
                <a:ea typeface="Noto Sans" pitchFamily="34" charset="-122"/>
                <a:cs typeface="Noto Sans" pitchFamily="34" charset="-120"/>
              </a:rPr>
              <a:t>T.R.J. Swarup Reddy</a:t>
            </a:r>
            <a:endParaRPr lang="en-US" sz="1238" dirty="0"/>
          </a:p>
        </p:txBody>
      </p:sp>
      <p:sp>
        <p:nvSpPr>
          <p:cNvPr id="7" name="Text 4"/>
          <p:cNvSpPr/>
          <p:nvPr/>
        </p:nvSpPr>
        <p:spPr>
          <a:xfrm>
            <a:off x="3318132" y="2012389"/>
            <a:ext cx="2507707" cy="214313"/>
          </a:xfrm>
          <a:prstGeom prst="rect">
            <a:avLst/>
          </a:prstGeom>
          <a:noFill/>
          <a:ln/>
        </p:spPr>
        <p:txBody>
          <a:bodyPr wrap="none" lIns="0" tIns="0" rIns="0" bIns="0" rtlCol="0" anchor="ctr">
            <a:spAutoFit/>
          </a:bodyPr>
          <a:lstStyle/>
          <a:p>
            <a:pPr marL="0" indent="0" algn="ctr">
              <a:buNone/>
            </a:pPr>
            <a:r>
              <a:rPr lang="en-US" sz="1238" dirty="0">
                <a:solidFill>
                  <a:srgbClr val="FFFFFF"/>
                </a:solidFill>
                <a:latin typeface="Noto Sans" pitchFamily="34" charset="0"/>
                <a:ea typeface="Noto Sans" pitchFamily="34" charset="-122"/>
                <a:cs typeface="Noto Sans" pitchFamily="34" charset="-120"/>
              </a:rPr>
              <a:t> Andhra University - CSE (2nd year) </a:t>
            </a:r>
            <a:endParaRPr lang="en-US" sz="1238" dirty="0"/>
          </a:p>
        </p:txBody>
      </p:sp>
      <p:sp>
        <p:nvSpPr>
          <p:cNvPr id="8" name="Shape 5"/>
          <p:cNvSpPr/>
          <p:nvPr/>
        </p:nvSpPr>
        <p:spPr>
          <a:xfrm>
            <a:off x="3099439" y="2960359"/>
            <a:ext cx="500063" cy="500063"/>
          </a:xfrm>
          <a:prstGeom prst="ellipse">
            <a:avLst/>
          </a:prstGeom>
          <a:solidFill>
            <a:srgbClr val="0072CE"/>
          </a:solidFill>
          <a:ln/>
        </p:spPr>
      </p:sp>
      <p:pic>
        <p:nvPicPr>
          <p:cNvPr id="9" name="Image 1" descr="preencoded.png"/>
          <p:cNvPicPr>
            <a:picLocks noChangeAspect="1"/>
          </p:cNvPicPr>
          <p:nvPr/>
        </p:nvPicPr>
        <p:blipFill>
          <a:blip r:embed="rId4"/>
          <a:stretch>
            <a:fillRect/>
          </a:stretch>
        </p:blipFill>
        <p:spPr>
          <a:xfrm>
            <a:off x="3238742" y="3096090"/>
            <a:ext cx="221456" cy="228600"/>
          </a:xfrm>
          <a:prstGeom prst="rect">
            <a:avLst/>
          </a:prstGeom>
        </p:spPr>
      </p:pic>
      <p:sp>
        <p:nvSpPr>
          <p:cNvPr id="10" name="Text 6"/>
          <p:cNvSpPr/>
          <p:nvPr/>
        </p:nvSpPr>
        <p:spPr>
          <a:xfrm>
            <a:off x="2857249" y="3567578"/>
            <a:ext cx="984470" cy="171450"/>
          </a:xfrm>
          <a:prstGeom prst="rect">
            <a:avLst/>
          </a:prstGeom>
          <a:noFill/>
          <a:ln/>
        </p:spPr>
        <p:txBody>
          <a:bodyPr wrap="none" lIns="0" tIns="0" rIns="0" bIns="0" rtlCol="0" anchor="ctr">
            <a:spAutoFit/>
          </a:bodyPr>
          <a:lstStyle/>
          <a:p>
            <a:pPr marL="0" indent="0" algn="ctr">
              <a:buNone/>
            </a:pPr>
            <a:r>
              <a:rPr lang="en-US" sz="837" dirty="0">
                <a:solidFill>
                  <a:srgbClr val="FFFFFF"/>
                </a:solidFill>
                <a:latin typeface="Noto Sans" pitchFamily="34" charset="0"/>
                <a:ea typeface="Noto Sans" pitchFamily="34" charset="-122"/>
                <a:cs typeface="Noto Sans" pitchFamily="34" charset="-120"/>
              </a:rPr>
              <a:t>GitHub Repository</a:t>
            </a:r>
            <a:endParaRPr lang="en-US" sz="837" dirty="0"/>
          </a:p>
        </p:txBody>
      </p:sp>
      <p:sp>
        <p:nvSpPr>
          <p:cNvPr id="11" name="Text 7"/>
          <p:cNvSpPr/>
          <p:nvPr/>
        </p:nvSpPr>
        <p:spPr>
          <a:xfrm>
            <a:off x="2006168" y="3788200"/>
            <a:ext cx="2686634" cy="123111"/>
          </a:xfrm>
          <a:prstGeom prst="rect">
            <a:avLst/>
          </a:prstGeom>
          <a:noFill/>
          <a:ln/>
        </p:spPr>
        <p:txBody>
          <a:bodyPr wrap="none" lIns="0" tIns="0" rIns="0" bIns="0" rtlCol="0" anchor="ctr">
            <a:spAutoFit/>
          </a:bodyPr>
          <a:lstStyle/>
          <a:p>
            <a:pPr marL="0" indent="0" algn="ctr">
              <a:buNone/>
            </a:pPr>
            <a:r>
              <a:rPr lang="en-US" sz="800" dirty="0">
                <a:solidFill>
                  <a:srgbClr val="92D050"/>
                </a:solidFill>
                <a:hlinkClick r:id="rId5">
                  <a:extLst>
                    <a:ext uri="{A12FA001-AC4F-418D-AE19-62706E023703}">
                      <ahyp:hlinkClr xmlns:ahyp="http://schemas.microsoft.com/office/drawing/2018/hyperlinkcolor" val="tx"/>
                    </a:ext>
                  </a:extLst>
                </a:hlinkClick>
              </a:rPr>
              <a:t>https://github.com/Swarup0809/Employee-Salary-Prediction.git</a:t>
            </a:r>
            <a:endParaRPr lang="en-US" sz="732" dirty="0">
              <a:solidFill>
                <a:srgbClr val="92D050"/>
              </a:solidFill>
            </a:endParaRPr>
          </a:p>
        </p:txBody>
      </p:sp>
      <p:sp>
        <p:nvSpPr>
          <p:cNvPr id="12" name="Shape 8"/>
          <p:cNvSpPr/>
          <p:nvPr/>
        </p:nvSpPr>
        <p:spPr>
          <a:xfrm>
            <a:off x="5704340" y="2960359"/>
            <a:ext cx="500063" cy="500063"/>
          </a:xfrm>
          <a:prstGeom prst="ellipse">
            <a:avLst/>
          </a:prstGeom>
          <a:solidFill>
            <a:srgbClr val="0072CE"/>
          </a:solidFill>
          <a:ln/>
        </p:spPr>
      </p:sp>
      <p:pic>
        <p:nvPicPr>
          <p:cNvPr id="13" name="Image 2" descr="preencoded.png"/>
          <p:cNvPicPr>
            <a:picLocks noChangeAspect="1"/>
          </p:cNvPicPr>
          <p:nvPr/>
        </p:nvPicPr>
        <p:blipFill>
          <a:blip r:embed="rId6"/>
          <a:stretch>
            <a:fillRect/>
          </a:stretch>
        </p:blipFill>
        <p:spPr>
          <a:xfrm>
            <a:off x="5854359" y="3096090"/>
            <a:ext cx="200025" cy="228600"/>
          </a:xfrm>
          <a:prstGeom prst="rect">
            <a:avLst/>
          </a:prstGeom>
        </p:spPr>
      </p:pic>
      <p:sp>
        <p:nvSpPr>
          <p:cNvPr id="14" name="Text 9"/>
          <p:cNvSpPr/>
          <p:nvPr/>
        </p:nvSpPr>
        <p:spPr>
          <a:xfrm>
            <a:off x="5533923" y="3567578"/>
            <a:ext cx="840925" cy="171450"/>
          </a:xfrm>
          <a:prstGeom prst="rect">
            <a:avLst/>
          </a:prstGeom>
          <a:noFill/>
          <a:ln/>
        </p:spPr>
        <p:txBody>
          <a:bodyPr wrap="none" lIns="0" tIns="0" rIns="0" bIns="0" rtlCol="0" anchor="ctr">
            <a:spAutoFit/>
          </a:bodyPr>
          <a:lstStyle/>
          <a:p>
            <a:pPr marL="0" indent="0" algn="ctr">
              <a:buNone/>
            </a:pPr>
            <a:r>
              <a:rPr lang="en-US" sz="837" dirty="0">
                <a:solidFill>
                  <a:srgbClr val="FFFFFF"/>
                </a:solidFill>
                <a:latin typeface="Noto Sans" pitchFamily="34" charset="0"/>
                <a:ea typeface="Noto Sans" pitchFamily="34" charset="-122"/>
                <a:cs typeface="Noto Sans" pitchFamily="34" charset="-120"/>
              </a:rPr>
              <a:t>LinkedIn Profile</a:t>
            </a:r>
            <a:endParaRPr lang="en-US" sz="837" dirty="0"/>
          </a:p>
        </p:txBody>
      </p:sp>
      <p:sp>
        <p:nvSpPr>
          <p:cNvPr id="15" name="Text 10"/>
          <p:cNvSpPr/>
          <p:nvPr/>
        </p:nvSpPr>
        <p:spPr>
          <a:xfrm>
            <a:off x="4849916" y="3788200"/>
            <a:ext cx="2208939" cy="123111"/>
          </a:xfrm>
          <a:prstGeom prst="rect">
            <a:avLst/>
          </a:prstGeom>
          <a:noFill/>
          <a:ln/>
        </p:spPr>
        <p:txBody>
          <a:bodyPr wrap="none" lIns="0" tIns="0" rIns="0" bIns="0" rtlCol="0" anchor="ctr">
            <a:spAutoFit/>
          </a:bodyPr>
          <a:lstStyle/>
          <a:p>
            <a:pPr marL="0" indent="0" algn="ctr">
              <a:buNone/>
            </a:pPr>
            <a:r>
              <a:rPr lang="en-IN" sz="800" b="0" i="0" dirty="0">
                <a:solidFill>
                  <a:srgbClr val="92D050"/>
                </a:solidFill>
                <a:effectLst/>
                <a:hlinkClick r:id="rId7">
                  <a:extLst>
                    <a:ext uri="{A12FA001-AC4F-418D-AE19-62706E023703}">
                      <ahyp:hlinkClr xmlns:ahyp="http://schemas.microsoft.com/office/drawing/2018/hyperlinkcolor" val="tx"/>
                    </a:ext>
                  </a:extLst>
                </a:hlinkClick>
              </a:rPr>
              <a:t>www.linkedin.com/in/t-r-j-swarup-reddy-842154333</a:t>
            </a:r>
            <a:endParaRPr lang="en-US" sz="732" dirty="0">
              <a:solidFill>
                <a:srgbClr val="92D050"/>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9144000" cy="5143500"/>
          </a:xfrm>
          <a:prstGeom prst="rect">
            <a:avLst/>
          </a:prstGeom>
        </p:spPr>
      </p:pic>
      <p:sp>
        <p:nvSpPr>
          <p:cNvPr id="3" name="Text 0"/>
          <p:cNvSpPr/>
          <p:nvPr/>
        </p:nvSpPr>
        <p:spPr>
          <a:xfrm>
            <a:off x="428625" y="428625"/>
            <a:ext cx="8286750" cy="385763"/>
          </a:xfrm>
          <a:prstGeom prst="rect">
            <a:avLst/>
          </a:prstGeom>
          <a:noFill/>
          <a:ln/>
        </p:spPr>
        <p:txBody>
          <a:bodyPr wrap="none" lIns="0" tIns="0" rIns="0" bIns="0" rtlCol="0" anchor="ctr">
            <a:spAutoFit/>
          </a:bodyPr>
          <a:lstStyle/>
          <a:p>
            <a:pPr marL="0" indent="0">
              <a:buNone/>
            </a:pPr>
            <a:r>
              <a:rPr lang="en-US" sz="2025" b="1" dirty="0">
                <a:solidFill>
                  <a:srgbClr val="FFFFFF"/>
                </a:solidFill>
                <a:latin typeface="Noto Sans" pitchFamily="34" charset="0"/>
                <a:ea typeface="Noto Sans" pitchFamily="34" charset="-122"/>
                <a:cs typeface="Noto Sans" pitchFamily="34" charset="-120"/>
              </a:rPr>
              <a:t>Agenda</a:t>
            </a:r>
            <a:endParaRPr lang="en-US" sz="2025" dirty="0"/>
          </a:p>
        </p:txBody>
      </p:sp>
      <p:sp>
        <p:nvSpPr>
          <p:cNvPr id="4" name="Shape 1"/>
          <p:cNvSpPr/>
          <p:nvPr/>
        </p:nvSpPr>
        <p:spPr>
          <a:xfrm>
            <a:off x="428625" y="921544"/>
            <a:ext cx="571500" cy="35719"/>
          </a:xfrm>
          <a:prstGeom prst="rect">
            <a:avLst/>
          </a:prstGeom>
          <a:solidFill>
            <a:srgbClr val="00B2A9"/>
          </a:solidFill>
          <a:ln/>
        </p:spPr>
      </p:sp>
      <p:sp>
        <p:nvSpPr>
          <p:cNvPr id="5" name="Text 2"/>
          <p:cNvSpPr/>
          <p:nvPr/>
        </p:nvSpPr>
        <p:spPr>
          <a:xfrm>
            <a:off x="428625" y="1171575"/>
            <a:ext cx="6629400" cy="385763"/>
          </a:xfrm>
          <a:prstGeom prst="rect">
            <a:avLst/>
          </a:prstGeom>
          <a:noFill/>
          <a:ln/>
        </p:spPr>
        <p:txBody>
          <a:bodyPr wrap="square" lIns="0" tIns="0" rIns="0" bIns="0" rtlCol="0" anchor="ctr">
            <a:spAutoFit/>
          </a:bodyPr>
          <a:lstStyle/>
          <a:p>
            <a:pPr marL="0" indent="0">
              <a:buNone/>
            </a:pPr>
            <a:r>
              <a:rPr lang="en-US" sz="942" dirty="0">
                <a:solidFill>
                  <a:srgbClr val="FFFFFF"/>
                </a:solidFill>
                <a:latin typeface="Noto Sans" pitchFamily="34" charset="0"/>
                <a:ea typeface="Noto Sans" pitchFamily="34" charset="-122"/>
                <a:cs typeface="Noto Sans" pitchFamily="34" charset="-120"/>
              </a:rPr>
              <a:t> This presentation outlines our approach to developing a data-driven salary prediction system using machine learning techniques. </a:t>
            </a:r>
            <a:endParaRPr lang="en-US" sz="942" dirty="0"/>
          </a:p>
        </p:txBody>
      </p:sp>
      <p:sp>
        <p:nvSpPr>
          <p:cNvPr id="6" name="Shape 3"/>
          <p:cNvSpPr/>
          <p:nvPr/>
        </p:nvSpPr>
        <p:spPr>
          <a:xfrm>
            <a:off x="428625" y="1771650"/>
            <a:ext cx="4054078" cy="500063"/>
          </a:xfrm>
          <a:prstGeom prst="rect">
            <a:avLst/>
          </a:prstGeom>
          <a:solidFill>
            <a:srgbClr val="FFFFFF">
              <a:alpha val="10000"/>
            </a:srgbClr>
          </a:solidFill>
          <a:ln/>
        </p:spPr>
      </p:sp>
      <p:sp>
        <p:nvSpPr>
          <p:cNvPr id="7" name="Shape 4"/>
          <p:cNvSpPr/>
          <p:nvPr/>
        </p:nvSpPr>
        <p:spPr>
          <a:xfrm>
            <a:off x="428625" y="1771650"/>
            <a:ext cx="28575" cy="500063"/>
          </a:xfrm>
          <a:prstGeom prst="rect">
            <a:avLst/>
          </a:prstGeom>
          <a:solidFill>
            <a:srgbClr val="0072CE"/>
          </a:solidFill>
          <a:ln/>
        </p:spPr>
      </p:sp>
      <p:sp>
        <p:nvSpPr>
          <p:cNvPr id="8" name="Shape 5"/>
          <p:cNvSpPr/>
          <p:nvPr/>
        </p:nvSpPr>
        <p:spPr>
          <a:xfrm>
            <a:off x="535781" y="1878806"/>
            <a:ext cx="285750" cy="285750"/>
          </a:xfrm>
          <a:prstGeom prst="ellipse">
            <a:avLst/>
          </a:prstGeom>
          <a:solidFill>
            <a:srgbClr val="0072CE"/>
          </a:solidFill>
          <a:ln/>
        </p:spPr>
      </p:sp>
      <p:pic>
        <p:nvPicPr>
          <p:cNvPr id="9" name="Image 1" descr="preencoded.png"/>
          <p:cNvPicPr>
            <a:picLocks noChangeAspect="1"/>
          </p:cNvPicPr>
          <p:nvPr/>
        </p:nvPicPr>
        <p:blipFill>
          <a:blip r:embed="rId4"/>
          <a:stretch>
            <a:fillRect/>
          </a:stretch>
        </p:blipFill>
        <p:spPr>
          <a:xfrm>
            <a:off x="607219" y="2018109"/>
            <a:ext cx="142875" cy="7144"/>
          </a:xfrm>
          <a:prstGeom prst="rect">
            <a:avLst/>
          </a:prstGeom>
        </p:spPr>
      </p:pic>
      <p:sp>
        <p:nvSpPr>
          <p:cNvPr id="10" name="Text 6"/>
          <p:cNvSpPr/>
          <p:nvPr/>
        </p:nvSpPr>
        <p:spPr>
          <a:xfrm>
            <a:off x="928688" y="1925241"/>
            <a:ext cx="1195239" cy="192881"/>
          </a:xfrm>
          <a:prstGeom prst="rect">
            <a:avLst/>
          </a:prstGeom>
          <a:noFill/>
          <a:ln/>
        </p:spPr>
        <p:txBody>
          <a:bodyPr wrap="none" lIns="0" tIns="0" rIns="0" bIns="0" rtlCol="0" anchor="ctr">
            <a:spAutoFit/>
          </a:bodyPr>
          <a:lstStyle/>
          <a:p>
            <a:pPr marL="0" indent="0">
              <a:buNone/>
            </a:pPr>
            <a:r>
              <a:rPr lang="en-US" sz="942" b="1" dirty="0">
                <a:solidFill>
                  <a:srgbClr val="FFFFFF"/>
                </a:solidFill>
                <a:latin typeface="Noto Sans" pitchFamily="34" charset="0"/>
                <a:ea typeface="Noto Sans" pitchFamily="34" charset="-122"/>
                <a:cs typeface="Noto Sans" pitchFamily="34" charset="-120"/>
              </a:rPr>
              <a:t>Problem Statement</a:t>
            </a:r>
            <a:endParaRPr lang="en-US" sz="942" dirty="0"/>
          </a:p>
        </p:txBody>
      </p:sp>
      <p:sp>
        <p:nvSpPr>
          <p:cNvPr id="11" name="Shape 7"/>
          <p:cNvSpPr/>
          <p:nvPr/>
        </p:nvSpPr>
        <p:spPr>
          <a:xfrm>
            <a:off x="4661297" y="1771650"/>
            <a:ext cx="4054078" cy="500063"/>
          </a:xfrm>
          <a:prstGeom prst="rect">
            <a:avLst/>
          </a:prstGeom>
          <a:solidFill>
            <a:srgbClr val="FFFFFF">
              <a:alpha val="10000"/>
            </a:srgbClr>
          </a:solidFill>
          <a:ln/>
        </p:spPr>
      </p:sp>
      <p:sp>
        <p:nvSpPr>
          <p:cNvPr id="12" name="Shape 8"/>
          <p:cNvSpPr/>
          <p:nvPr/>
        </p:nvSpPr>
        <p:spPr>
          <a:xfrm>
            <a:off x="4661297" y="1771650"/>
            <a:ext cx="28575" cy="500063"/>
          </a:xfrm>
          <a:prstGeom prst="rect">
            <a:avLst/>
          </a:prstGeom>
          <a:solidFill>
            <a:srgbClr val="0072CE"/>
          </a:solidFill>
          <a:ln/>
        </p:spPr>
      </p:sp>
      <p:sp>
        <p:nvSpPr>
          <p:cNvPr id="13" name="Shape 9"/>
          <p:cNvSpPr/>
          <p:nvPr/>
        </p:nvSpPr>
        <p:spPr>
          <a:xfrm>
            <a:off x="4768453" y="1878806"/>
            <a:ext cx="285750" cy="285750"/>
          </a:xfrm>
          <a:prstGeom prst="ellipse">
            <a:avLst/>
          </a:prstGeom>
          <a:solidFill>
            <a:srgbClr val="0072CE"/>
          </a:solidFill>
          <a:ln/>
        </p:spPr>
      </p:sp>
      <p:pic>
        <p:nvPicPr>
          <p:cNvPr id="14" name="Image 2" descr="preencoded.png"/>
          <p:cNvPicPr>
            <a:picLocks noChangeAspect="1"/>
          </p:cNvPicPr>
          <p:nvPr/>
        </p:nvPicPr>
        <p:blipFill>
          <a:blip r:embed="rId5"/>
          <a:stretch>
            <a:fillRect/>
          </a:stretch>
        </p:blipFill>
        <p:spPr>
          <a:xfrm>
            <a:off x="4822031" y="2018109"/>
            <a:ext cx="178594" cy="7144"/>
          </a:xfrm>
          <a:prstGeom prst="rect">
            <a:avLst/>
          </a:prstGeom>
        </p:spPr>
      </p:pic>
      <p:sp>
        <p:nvSpPr>
          <p:cNvPr id="15" name="Text 10"/>
          <p:cNvSpPr/>
          <p:nvPr/>
        </p:nvSpPr>
        <p:spPr>
          <a:xfrm>
            <a:off x="5161359" y="1925241"/>
            <a:ext cx="1929482" cy="192881"/>
          </a:xfrm>
          <a:prstGeom prst="rect">
            <a:avLst/>
          </a:prstGeom>
          <a:noFill/>
          <a:ln/>
        </p:spPr>
        <p:txBody>
          <a:bodyPr wrap="none" lIns="0" tIns="0" rIns="0" bIns="0" rtlCol="0" anchor="ctr">
            <a:spAutoFit/>
          </a:bodyPr>
          <a:lstStyle/>
          <a:p>
            <a:pPr marL="0" indent="0">
              <a:buNone/>
            </a:pPr>
            <a:r>
              <a:rPr lang="en-US" sz="942" b="1" dirty="0">
                <a:solidFill>
                  <a:srgbClr val="FFFFFF"/>
                </a:solidFill>
                <a:latin typeface="Noto Sans" pitchFamily="34" charset="0"/>
                <a:ea typeface="Noto Sans" pitchFamily="34" charset="-122"/>
                <a:cs typeface="Noto Sans" pitchFamily="34" charset="-120"/>
              </a:rPr>
              <a:t>System Development Approach</a:t>
            </a:r>
            <a:endParaRPr lang="en-US" sz="942" dirty="0"/>
          </a:p>
        </p:txBody>
      </p:sp>
      <p:sp>
        <p:nvSpPr>
          <p:cNvPr id="16" name="Shape 11"/>
          <p:cNvSpPr/>
          <p:nvPr/>
        </p:nvSpPr>
        <p:spPr>
          <a:xfrm>
            <a:off x="428625" y="2450306"/>
            <a:ext cx="4054078" cy="500063"/>
          </a:xfrm>
          <a:prstGeom prst="rect">
            <a:avLst/>
          </a:prstGeom>
          <a:solidFill>
            <a:srgbClr val="FFFFFF">
              <a:alpha val="10000"/>
            </a:srgbClr>
          </a:solidFill>
          <a:ln/>
        </p:spPr>
      </p:sp>
      <p:sp>
        <p:nvSpPr>
          <p:cNvPr id="17" name="Shape 12"/>
          <p:cNvSpPr/>
          <p:nvPr/>
        </p:nvSpPr>
        <p:spPr>
          <a:xfrm>
            <a:off x="428625" y="2450306"/>
            <a:ext cx="28575" cy="500063"/>
          </a:xfrm>
          <a:prstGeom prst="rect">
            <a:avLst/>
          </a:prstGeom>
          <a:solidFill>
            <a:srgbClr val="0072CE"/>
          </a:solidFill>
          <a:ln/>
        </p:spPr>
      </p:sp>
      <p:sp>
        <p:nvSpPr>
          <p:cNvPr id="18" name="Shape 13"/>
          <p:cNvSpPr/>
          <p:nvPr/>
        </p:nvSpPr>
        <p:spPr>
          <a:xfrm>
            <a:off x="535781" y="2557463"/>
            <a:ext cx="285750" cy="285750"/>
          </a:xfrm>
          <a:prstGeom prst="ellipse">
            <a:avLst/>
          </a:prstGeom>
          <a:solidFill>
            <a:srgbClr val="0072CE"/>
          </a:solidFill>
          <a:ln/>
        </p:spPr>
      </p:sp>
      <p:pic>
        <p:nvPicPr>
          <p:cNvPr id="19" name="Image 3" descr="preencoded.png"/>
          <p:cNvPicPr>
            <a:picLocks noChangeAspect="1"/>
          </p:cNvPicPr>
          <p:nvPr/>
        </p:nvPicPr>
        <p:blipFill>
          <a:blip r:embed="rId6"/>
          <a:stretch>
            <a:fillRect/>
          </a:stretch>
        </p:blipFill>
        <p:spPr>
          <a:xfrm>
            <a:off x="589359" y="2696766"/>
            <a:ext cx="178594" cy="7144"/>
          </a:xfrm>
          <a:prstGeom prst="rect">
            <a:avLst/>
          </a:prstGeom>
        </p:spPr>
      </p:pic>
      <p:sp>
        <p:nvSpPr>
          <p:cNvPr id="20" name="Text 14"/>
          <p:cNvSpPr/>
          <p:nvPr/>
        </p:nvSpPr>
        <p:spPr>
          <a:xfrm>
            <a:off x="928688" y="2603897"/>
            <a:ext cx="1532530" cy="192881"/>
          </a:xfrm>
          <a:prstGeom prst="rect">
            <a:avLst/>
          </a:prstGeom>
          <a:noFill/>
          <a:ln/>
        </p:spPr>
        <p:txBody>
          <a:bodyPr wrap="none" lIns="0" tIns="0" rIns="0" bIns="0" rtlCol="0" anchor="ctr">
            <a:spAutoFit/>
          </a:bodyPr>
          <a:lstStyle/>
          <a:p>
            <a:pPr marL="0" indent="0">
              <a:buNone/>
            </a:pPr>
            <a:r>
              <a:rPr lang="en-US" sz="942" b="1" dirty="0">
                <a:solidFill>
                  <a:srgbClr val="FFFFFF"/>
                </a:solidFill>
                <a:latin typeface="Noto Sans" pitchFamily="34" charset="0"/>
                <a:ea typeface="Noto Sans" pitchFamily="34" charset="-122"/>
                <a:cs typeface="Noto Sans" pitchFamily="34" charset="-120"/>
              </a:rPr>
              <a:t>Algorithm &amp; Deployment</a:t>
            </a:r>
            <a:endParaRPr lang="en-US" sz="942" dirty="0"/>
          </a:p>
        </p:txBody>
      </p:sp>
      <p:sp>
        <p:nvSpPr>
          <p:cNvPr id="21" name="Shape 15"/>
          <p:cNvSpPr/>
          <p:nvPr/>
        </p:nvSpPr>
        <p:spPr>
          <a:xfrm>
            <a:off x="4661297" y="2450306"/>
            <a:ext cx="4054078" cy="500063"/>
          </a:xfrm>
          <a:prstGeom prst="rect">
            <a:avLst/>
          </a:prstGeom>
          <a:solidFill>
            <a:srgbClr val="FFFFFF">
              <a:alpha val="10000"/>
            </a:srgbClr>
          </a:solidFill>
          <a:ln/>
        </p:spPr>
      </p:sp>
      <p:sp>
        <p:nvSpPr>
          <p:cNvPr id="22" name="Shape 16"/>
          <p:cNvSpPr/>
          <p:nvPr/>
        </p:nvSpPr>
        <p:spPr>
          <a:xfrm>
            <a:off x="4661297" y="2450306"/>
            <a:ext cx="28575" cy="500063"/>
          </a:xfrm>
          <a:prstGeom prst="rect">
            <a:avLst/>
          </a:prstGeom>
          <a:solidFill>
            <a:srgbClr val="0072CE"/>
          </a:solidFill>
          <a:ln/>
        </p:spPr>
      </p:sp>
      <p:sp>
        <p:nvSpPr>
          <p:cNvPr id="23" name="Shape 17"/>
          <p:cNvSpPr/>
          <p:nvPr/>
        </p:nvSpPr>
        <p:spPr>
          <a:xfrm>
            <a:off x="4768453" y="2557463"/>
            <a:ext cx="285750" cy="285750"/>
          </a:xfrm>
          <a:prstGeom prst="ellipse">
            <a:avLst/>
          </a:prstGeom>
          <a:solidFill>
            <a:srgbClr val="0072CE"/>
          </a:solidFill>
          <a:ln/>
        </p:spPr>
      </p:sp>
      <p:pic>
        <p:nvPicPr>
          <p:cNvPr id="24" name="Image 4" descr="preencoded.png"/>
          <p:cNvPicPr>
            <a:picLocks noChangeAspect="1"/>
          </p:cNvPicPr>
          <p:nvPr/>
        </p:nvPicPr>
        <p:blipFill>
          <a:blip r:embed="rId7"/>
          <a:stretch>
            <a:fillRect/>
          </a:stretch>
        </p:blipFill>
        <p:spPr>
          <a:xfrm>
            <a:off x="4839891" y="2696766"/>
            <a:ext cx="142875" cy="7144"/>
          </a:xfrm>
          <a:prstGeom prst="rect">
            <a:avLst/>
          </a:prstGeom>
        </p:spPr>
      </p:pic>
      <p:sp>
        <p:nvSpPr>
          <p:cNvPr id="25" name="Text 18"/>
          <p:cNvSpPr/>
          <p:nvPr/>
        </p:nvSpPr>
        <p:spPr>
          <a:xfrm>
            <a:off x="5161359" y="2603897"/>
            <a:ext cx="1605307" cy="192881"/>
          </a:xfrm>
          <a:prstGeom prst="rect">
            <a:avLst/>
          </a:prstGeom>
          <a:noFill/>
          <a:ln/>
        </p:spPr>
        <p:txBody>
          <a:bodyPr wrap="none" lIns="0" tIns="0" rIns="0" bIns="0" rtlCol="0" anchor="ctr">
            <a:spAutoFit/>
          </a:bodyPr>
          <a:lstStyle/>
          <a:p>
            <a:pPr marL="0" indent="0">
              <a:buNone/>
            </a:pPr>
            <a:r>
              <a:rPr lang="en-US" sz="942" b="1" dirty="0">
                <a:solidFill>
                  <a:srgbClr val="FFFFFF"/>
                </a:solidFill>
                <a:latin typeface="Noto Sans" pitchFamily="34" charset="0"/>
                <a:ea typeface="Noto Sans" pitchFamily="34" charset="-122"/>
                <a:cs typeface="Noto Sans" pitchFamily="34" charset="-120"/>
              </a:rPr>
              <a:t>Results &amp; Implementation</a:t>
            </a:r>
            <a:endParaRPr lang="en-US" sz="942" dirty="0"/>
          </a:p>
        </p:txBody>
      </p:sp>
      <p:sp>
        <p:nvSpPr>
          <p:cNvPr id="26" name="Shape 19"/>
          <p:cNvSpPr/>
          <p:nvPr/>
        </p:nvSpPr>
        <p:spPr>
          <a:xfrm>
            <a:off x="428625" y="3128963"/>
            <a:ext cx="4054078" cy="500063"/>
          </a:xfrm>
          <a:prstGeom prst="rect">
            <a:avLst/>
          </a:prstGeom>
          <a:solidFill>
            <a:srgbClr val="FFFFFF">
              <a:alpha val="10000"/>
            </a:srgbClr>
          </a:solidFill>
          <a:ln/>
        </p:spPr>
      </p:sp>
      <p:sp>
        <p:nvSpPr>
          <p:cNvPr id="27" name="Shape 20"/>
          <p:cNvSpPr/>
          <p:nvPr/>
        </p:nvSpPr>
        <p:spPr>
          <a:xfrm>
            <a:off x="428625" y="3128963"/>
            <a:ext cx="28575" cy="500063"/>
          </a:xfrm>
          <a:prstGeom prst="rect">
            <a:avLst/>
          </a:prstGeom>
          <a:solidFill>
            <a:srgbClr val="0072CE"/>
          </a:solidFill>
          <a:ln/>
        </p:spPr>
      </p:sp>
      <p:sp>
        <p:nvSpPr>
          <p:cNvPr id="28" name="Shape 21"/>
          <p:cNvSpPr/>
          <p:nvPr/>
        </p:nvSpPr>
        <p:spPr>
          <a:xfrm>
            <a:off x="535781" y="3236119"/>
            <a:ext cx="285750" cy="285750"/>
          </a:xfrm>
          <a:prstGeom prst="ellipse">
            <a:avLst/>
          </a:prstGeom>
          <a:solidFill>
            <a:srgbClr val="0072CE"/>
          </a:solidFill>
          <a:ln/>
        </p:spPr>
      </p:sp>
      <p:pic>
        <p:nvPicPr>
          <p:cNvPr id="29" name="Image 5" descr="preencoded.png"/>
          <p:cNvPicPr>
            <a:picLocks noChangeAspect="1"/>
          </p:cNvPicPr>
          <p:nvPr/>
        </p:nvPicPr>
        <p:blipFill>
          <a:blip r:embed="rId8"/>
          <a:stretch>
            <a:fillRect/>
          </a:stretch>
        </p:blipFill>
        <p:spPr>
          <a:xfrm>
            <a:off x="607219" y="3375422"/>
            <a:ext cx="142875" cy="7144"/>
          </a:xfrm>
          <a:prstGeom prst="rect">
            <a:avLst/>
          </a:prstGeom>
        </p:spPr>
      </p:pic>
      <p:sp>
        <p:nvSpPr>
          <p:cNvPr id="30" name="Text 22"/>
          <p:cNvSpPr/>
          <p:nvPr/>
        </p:nvSpPr>
        <p:spPr>
          <a:xfrm>
            <a:off x="928688" y="3282553"/>
            <a:ext cx="676256" cy="192881"/>
          </a:xfrm>
          <a:prstGeom prst="rect">
            <a:avLst/>
          </a:prstGeom>
          <a:noFill/>
          <a:ln/>
        </p:spPr>
        <p:txBody>
          <a:bodyPr wrap="none" lIns="0" tIns="0" rIns="0" bIns="0" rtlCol="0" anchor="ctr">
            <a:spAutoFit/>
          </a:bodyPr>
          <a:lstStyle/>
          <a:p>
            <a:pPr marL="0" indent="0">
              <a:buNone/>
            </a:pPr>
            <a:r>
              <a:rPr lang="en-US" sz="942" b="1" dirty="0">
                <a:solidFill>
                  <a:srgbClr val="FFFFFF"/>
                </a:solidFill>
                <a:latin typeface="Noto Sans" pitchFamily="34" charset="0"/>
                <a:ea typeface="Noto Sans" pitchFamily="34" charset="-122"/>
                <a:cs typeface="Noto Sans" pitchFamily="34" charset="-120"/>
              </a:rPr>
              <a:t>Conclusion</a:t>
            </a:r>
            <a:endParaRPr lang="en-US" sz="942" dirty="0"/>
          </a:p>
        </p:txBody>
      </p:sp>
      <p:sp>
        <p:nvSpPr>
          <p:cNvPr id="31" name="Shape 23"/>
          <p:cNvSpPr/>
          <p:nvPr/>
        </p:nvSpPr>
        <p:spPr>
          <a:xfrm>
            <a:off x="4661297" y="3128963"/>
            <a:ext cx="4054078" cy="500063"/>
          </a:xfrm>
          <a:prstGeom prst="rect">
            <a:avLst/>
          </a:prstGeom>
          <a:solidFill>
            <a:srgbClr val="FFFFFF">
              <a:alpha val="10000"/>
            </a:srgbClr>
          </a:solidFill>
          <a:ln/>
        </p:spPr>
      </p:sp>
      <p:sp>
        <p:nvSpPr>
          <p:cNvPr id="32" name="Shape 24"/>
          <p:cNvSpPr/>
          <p:nvPr/>
        </p:nvSpPr>
        <p:spPr>
          <a:xfrm>
            <a:off x="4661297" y="3128963"/>
            <a:ext cx="28575" cy="500063"/>
          </a:xfrm>
          <a:prstGeom prst="rect">
            <a:avLst/>
          </a:prstGeom>
          <a:solidFill>
            <a:srgbClr val="0072CE"/>
          </a:solidFill>
          <a:ln/>
        </p:spPr>
      </p:sp>
      <p:sp>
        <p:nvSpPr>
          <p:cNvPr id="33" name="Shape 25"/>
          <p:cNvSpPr/>
          <p:nvPr/>
        </p:nvSpPr>
        <p:spPr>
          <a:xfrm>
            <a:off x="4768453" y="3236119"/>
            <a:ext cx="285750" cy="285750"/>
          </a:xfrm>
          <a:prstGeom prst="ellipse">
            <a:avLst/>
          </a:prstGeom>
          <a:solidFill>
            <a:srgbClr val="0072CE"/>
          </a:solidFill>
          <a:ln/>
        </p:spPr>
      </p:sp>
      <p:pic>
        <p:nvPicPr>
          <p:cNvPr id="34" name="Image 6" descr="preencoded.png"/>
          <p:cNvPicPr>
            <a:picLocks noChangeAspect="1"/>
          </p:cNvPicPr>
          <p:nvPr/>
        </p:nvPicPr>
        <p:blipFill>
          <a:blip r:embed="rId9"/>
          <a:stretch>
            <a:fillRect/>
          </a:stretch>
        </p:blipFill>
        <p:spPr>
          <a:xfrm>
            <a:off x="4839891" y="3375422"/>
            <a:ext cx="142875" cy="7144"/>
          </a:xfrm>
          <a:prstGeom prst="rect">
            <a:avLst/>
          </a:prstGeom>
        </p:spPr>
      </p:pic>
      <p:sp>
        <p:nvSpPr>
          <p:cNvPr id="35" name="Text 26"/>
          <p:cNvSpPr/>
          <p:nvPr/>
        </p:nvSpPr>
        <p:spPr>
          <a:xfrm>
            <a:off x="5161359" y="3282553"/>
            <a:ext cx="803560" cy="192881"/>
          </a:xfrm>
          <a:prstGeom prst="rect">
            <a:avLst/>
          </a:prstGeom>
          <a:noFill/>
          <a:ln/>
        </p:spPr>
        <p:txBody>
          <a:bodyPr wrap="none" lIns="0" tIns="0" rIns="0" bIns="0" rtlCol="0" anchor="ctr">
            <a:spAutoFit/>
          </a:bodyPr>
          <a:lstStyle/>
          <a:p>
            <a:pPr marL="0" indent="0">
              <a:buNone/>
            </a:pPr>
            <a:r>
              <a:rPr lang="en-US" sz="942" b="1" dirty="0">
                <a:solidFill>
                  <a:srgbClr val="FFFFFF"/>
                </a:solidFill>
                <a:latin typeface="Noto Sans" pitchFamily="34" charset="0"/>
                <a:ea typeface="Noto Sans" pitchFamily="34" charset="-122"/>
                <a:cs typeface="Noto Sans" pitchFamily="34" charset="-120"/>
              </a:rPr>
              <a:t>Future Scope</a:t>
            </a:r>
            <a:endParaRPr lang="en-US" sz="942" dirty="0"/>
          </a:p>
        </p:txBody>
      </p:sp>
      <p:sp>
        <p:nvSpPr>
          <p:cNvPr id="36" name="Shape 27"/>
          <p:cNvSpPr/>
          <p:nvPr/>
        </p:nvSpPr>
        <p:spPr>
          <a:xfrm>
            <a:off x="428625" y="3807619"/>
            <a:ext cx="4054078" cy="500063"/>
          </a:xfrm>
          <a:prstGeom prst="rect">
            <a:avLst/>
          </a:prstGeom>
          <a:solidFill>
            <a:srgbClr val="FFFFFF">
              <a:alpha val="10000"/>
            </a:srgbClr>
          </a:solidFill>
          <a:ln/>
        </p:spPr>
      </p:sp>
      <p:sp>
        <p:nvSpPr>
          <p:cNvPr id="37" name="Shape 28"/>
          <p:cNvSpPr/>
          <p:nvPr/>
        </p:nvSpPr>
        <p:spPr>
          <a:xfrm>
            <a:off x="428625" y="3807619"/>
            <a:ext cx="28575" cy="500063"/>
          </a:xfrm>
          <a:prstGeom prst="rect">
            <a:avLst/>
          </a:prstGeom>
          <a:solidFill>
            <a:srgbClr val="0072CE"/>
          </a:solidFill>
          <a:ln/>
        </p:spPr>
      </p:sp>
      <p:sp>
        <p:nvSpPr>
          <p:cNvPr id="38" name="Shape 29"/>
          <p:cNvSpPr/>
          <p:nvPr/>
        </p:nvSpPr>
        <p:spPr>
          <a:xfrm>
            <a:off x="535781" y="3914775"/>
            <a:ext cx="285750" cy="285750"/>
          </a:xfrm>
          <a:prstGeom prst="ellipse">
            <a:avLst/>
          </a:prstGeom>
          <a:solidFill>
            <a:srgbClr val="0072CE"/>
          </a:solidFill>
          <a:ln/>
        </p:spPr>
      </p:sp>
      <p:pic>
        <p:nvPicPr>
          <p:cNvPr id="39" name="Image 7" descr="preencoded.png"/>
          <p:cNvPicPr>
            <a:picLocks noChangeAspect="1"/>
          </p:cNvPicPr>
          <p:nvPr/>
        </p:nvPicPr>
        <p:blipFill>
          <a:blip r:embed="rId10"/>
          <a:stretch>
            <a:fillRect/>
          </a:stretch>
        </p:blipFill>
        <p:spPr>
          <a:xfrm>
            <a:off x="616148" y="4054078"/>
            <a:ext cx="125016" cy="7144"/>
          </a:xfrm>
          <a:prstGeom prst="rect">
            <a:avLst/>
          </a:prstGeom>
        </p:spPr>
      </p:pic>
      <p:sp>
        <p:nvSpPr>
          <p:cNvPr id="40" name="Text 30"/>
          <p:cNvSpPr/>
          <p:nvPr/>
        </p:nvSpPr>
        <p:spPr>
          <a:xfrm>
            <a:off x="928688" y="3961209"/>
            <a:ext cx="679856" cy="192881"/>
          </a:xfrm>
          <a:prstGeom prst="rect">
            <a:avLst/>
          </a:prstGeom>
          <a:noFill/>
          <a:ln/>
        </p:spPr>
        <p:txBody>
          <a:bodyPr wrap="none" lIns="0" tIns="0" rIns="0" bIns="0" rtlCol="0" anchor="ctr">
            <a:spAutoFit/>
          </a:bodyPr>
          <a:lstStyle/>
          <a:p>
            <a:pPr marL="0" indent="0">
              <a:buNone/>
            </a:pPr>
            <a:r>
              <a:rPr lang="en-US" sz="942" b="1" dirty="0">
                <a:solidFill>
                  <a:srgbClr val="FFFFFF"/>
                </a:solidFill>
                <a:latin typeface="Noto Sans" pitchFamily="34" charset="0"/>
                <a:ea typeface="Noto Sans" pitchFamily="34" charset="-122"/>
                <a:cs typeface="Noto Sans" pitchFamily="34" charset="-120"/>
              </a:rPr>
              <a:t>References</a:t>
            </a:r>
            <a:endParaRPr lang="en-US" sz="942" dirty="0"/>
          </a:p>
        </p:txBody>
      </p:sp>
      <p:pic>
        <p:nvPicPr>
          <p:cNvPr id="42" name="Picture 41">
            <a:extLst>
              <a:ext uri="{FF2B5EF4-FFF2-40B4-BE49-F238E27FC236}">
                <a16:creationId xmlns:a16="http://schemas.microsoft.com/office/drawing/2014/main" id="{8683FDEC-FBB7-AAEB-103F-D9C986A58F8E}"/>
              </a:ext>
            </a:extLst>
          </p:cNvPr>
          <p:cNvPicPr>
            <a:picLocks noChangeAspect="1"/>
          </p:cNvPicPr>
          <p:nvPr/>
        </p:nvPicPr>
        <p:blipFill>
          <a:blip r:embed="rId11"/>
          <a:stretch>
            <a:fillRect/>
          </a:stretch>
        </p:blipFill>
        <p:spPr>
          <a:xfrm>
            <a:off x="535781" y="1878806"/>
            <a:ext cx="285750" cy="302869"/>
          </a:xfrm>
          <a:prstGeom prst="rect">
            <a:avLst/>
          </a:prstGeom>
        </p:spPr>
      </p:pic>
      <p:pic>
        <p:nvPicPr>
          <p:cNvPr id="44" name="Picture 43">
            <a:extLst>
              <a:ext uri="{FF2B5EF4-FFF2-40B4-BE49-F238E27FC236}">
                <a16:creationId xmlns:a16="http://schemas.microsoft.com/office/drawing/2014/main" id="{329E45C5-7CA8-D087-4347-178346257B5F}"/>
              </a:ext>
            </a:extLst>
          </p:cNvPr>
          <p:cNvPicPr>
            <a:picLocks noChangeAspect="1"/>
          </p:cNvPicPr>
          <p:nvPr/>
        </p:nvPicPr>
        <p:blipFill>
          <a:blip r:embed="rId12"/>
          <a:stretch>
            <a:fillRect/>
          </a:stretch>
        </p:blipFill>
        <p:spPr>
          <a:xfrm>
            <a:off x="500063" y="2495862"/>
            <a:ext cx="389732" cy="386663"/>
          </a:xfrm>
          <a:prstGeom prst="rect">
            <a:avLst/>
          </a:prstGeom>
        </p:spPr>
      </p:pic>
      <p:pic>
        <p:nvPicPr>
          <p:cNvPr id="46" name="Picture 45">
            <a:extLst>
              <a:ext uri="{FF2B5EF4-FFF2-40B4-BE49-F238E27FC236}">
                <a16:creationId xmlns:a16="http://schemas.microsoft.com/office/drawing/2014/main" id="{C5F63BE3-E565-8C50-5DE2-81F8ACA8B696}"/>
              </a:ext>
            </a:extLst>
          </p:cNvPr>
          <p:cNvPicPr>
            <a:picLocks noChangeAspect="1"/>
          </p:cNvPicPr>
          <p:nvPr/>
        </p:nvPicPr>
        <p:blipFill>
          <a:blip r:embed="rId13"/>
          <a:stretch>
            <a:fillRect/>
          </a:stretch>
        </p:blipFill>
        <p:spPr>
          <a:xfrm>
            <a:off x="491642" y="3192322"/>
            <a:ext cx="359740" cy="385764"/>
          </a:xfrm>
          <a:prstGeom prst="rect">
            <a:avLst/>
          </a:prstGeom>
        </p:spPr>
      </p:pic>
      <p:pic>
        <p:nvPicPr>
          <p:cNvPr id="48" name="Picture 47">
            <a:extLst>
              <a:ext uri="{FF2B5EF4-FFF2-40B4-BE49-F238E27FC236}">
                <a16:creationId xmlns:a16="http://schemas.microsoft.com/office/drawing/2014/main" id="{4D421DD1-9E0A-F1C6-7993-989E86C53101}"/>
              </a:ext>
            </a:extLst>
          </p:cNvPr>
          <p:cNvPicPr>
            <a:picLocks noChangeAspect="1"/>
          </p:cNvPicPr>
          <p:nvPr/>
        </p:nvPicPr>
        <p:blipFill>
          <a:blip r:embed="rId14"/>
          <a:stretch>
            <a:fillRect/>
          </a:stretch>
        </p:blipFill>
        <p:spPr>
          <a:xfrm>
            <a:off x="508022" y="3889772"/>
            <a:ext cx="341267" cy="332184"/>
          </a:xfrm>
          <a:prstGeom prst="rect">
            <a:avLst/>
          </a:prstGeom>
        </p:spPr>
      </p:pic>
      <p:pic>
        <p:nvPicPr>
          <p:cNvPr id="50" name="Picture 49">
            <a:extLst>
              <a:ext uri="{FF2B5EF4-FFF2-40B4-BE49-F238E27FC236}">
                <a16:creationId xmlns:a16="http://schemas.microsoft.com/office/drawing/2014/main" id="{83F015C8-4AD4-6866-9E69-7EF5F354CAC9}"/>
              </a:ext>
            </a:extLst>
          </p:cNvPr>
          <p:cNvPicPr>
            <a:picLocks noChangeAspect="1"/>
          </p:cNvPicPr>
          <p:nvPr/>
        </p:nvPicPr>
        <p:blipFill>
          <a:blip r:embed="rId15"/>
          <a:stretch>
            <a:fillRect/>
          </a:stretch>
        </p:blipFill>
        <p:spPr>
          <a:xfrm>
            <a:off x="4739784" y="1862038"/>
            <a:ext cx="332278" cy="351131"/>
          </a:xfrm>
          <a:prstGeom prst="rect">
            <a:avLst/>
          </a:prstGeom>
        </p:spPr>
      </p:pic>
      <p:pic>
        <p:nvPicPr>
          <p:cNvPr id="52" name="Picture 51">
            <a:extLst>
              <a:ext uri="{FF2B5EF4-FFF2-40B4-BE49-F238E27FC236}">
                <a16:creationId xmlns:a16="http://schemas.microsoft.com/office/drawing/2014/main" id="{0B3B3E0C-04AC-DAA8-E782-61787D3F6065}"/>
              </a:ext>
            </a:extLst>
          </p:cNvPr>
          <p:cNvPicPr>
            <a:picLocks noChangeAspect="1"/>
          </p:cNvPicPr>
          <p:nvPr/>
        </p:nvPicPr>
        <p:blipFill>
          <a:blip r:embed="rId16"/>
          <a:stretch>
            <a:fillRect/>
          </a:stretch>
        </p:blipFill>
        <p:spPr>
          <a:xfrm>
            <a:off x="4684147" y="2485530"/>
            <a:ext cx="443551" cy="440633"/>
          </a:xfrm>
          <a:prstGeom prst="rect">
            <a:avLst/>
          </a:prstGeom>
        </p:spPr>
      </p:pic>
      <p:pic>
        <p:nvPicPr>
          <p:cNvPr id="54" name="Picture 53">
            <a:extLst>
              <a:ext uri="{FF2B5EF4-FFF2-40B4-BE49-F238E27FC236}">
                <a16:creationId xmlns:a16="http://schemas.microsoft.com/office/drawing/2014/main" id="{C7F3CE92-1B80-5B6E-5A06-673A725B0C61}"/>
              </a:ext>
            </a:extLst>
          </p:cNvPr>
          <p:cNvPicPr>
            <a:picLocks noChangeAspect="1"/>
          </p:cNvPicPr>
          <p:nvPr/>
        </p:nvPicPr>
        <p:blipFill>
          <a:blip r:embed="rId17"/>
          <a:stretch>
            <a:fillRect/>
          </a:stretch>
        </p:blipFill>
        <p:spPr>
          <a:xfrm>
            <a:off x="4721995" y="3177183"/>
            <a:ext cx="385786" cy="41076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9144000" cy="5143500"/>
          </a:xfrm>
          <a:prstGeom prst="rect">
            <a:avLst/>
          </a:prstGeom>
        </p:spPr>
      </p:pic>
      <p:sp>
        <p:nvSpPr>
          <p:cNvPr id="3" name="Text 0"/>
          <p:cNvSpPr/>
          <p:nvPr/>
        </p:nvSpPr>
        <p:spPr>
          <a:xfrm>
            <a:off x="428625" y="428625"/>
            <a:ext cx="8286750" cy="385763"/>
          </a:xfrm>
          <a:prstGeom prst="rect">
            <a:avLst/>
          </a:prstGeom>
          <a:noFill/>
          <a:ln/>
        </p:spPr>
        <p:txBody>
          <a:bodyPr wrap="none" lIns="0" tIns="0" rIns="0" bIns="0" rtlCol="0" anchor="ctr">
            <a:spAutoFit/>
          </a:bodyPr>
          <a:lstStyle/>
          <a:p>
            <a:pPr marL="0" indent="0">
              <a:buNone/>
            </a:pPr>
            <a:r>
              <a:rPr lang="en-US" sz="2025" b="1" dirty="0">
                <a:solidFill>
                  <a:srgbClr val="FFFFFF"/>
                </a:solidFill>
                <a:latin typeface="Noto Sans" pitchFamily="34" charset="0"/>
                <a:ea typeface="Noto Sans" pitchFamily="34" charset="-122"/>
                <a:cs typeface="Noto Sans" pitchFamily="34" charset="-120"/>
              </a:rPr>
              <a:t>Problem Statement</a:t>
            </a:r>
            <a:endParaRPr lang="en-US" sz="2025" dirty="0"/>
          </a:p>
        </p:txBody>
      </p:sp>
      <p:sp>
        <p:nvSpPr>
          <p:cNvPr id="4" name="Shape 1"/>
          <p:cNvSpPr/>
          <p:nvPr/>
        </p:nvSpPr>
        <p:spPr>
          <a:xfrm>
            <a:off x="428625" y="921544"/>
            <a:ext cx="571500" cy="35719"/>
          </a:xfrm>
          <a:prstGeom prst="rect">
            <a:avLst/>
          </a:prstGeom>
          <a:solidFill>
            <a:srgbClr val="00B2A9"/>
          </a:solidFill>
          <a:ln/>
        </p:spPr>
      </p:sp>
      <p:sp>
        <p:nvSpPr>
          <p:cNvPr id="5" name="Text 2"/>
          <p:cNvSpPr/>
          <p:nvPr/>
        </p:nvSpPr>
        <p:spPr>
          <a:xfrm>
            <a:off x="428625" y="1316236"/>
            <a:ext cx="3914077" cy="194667"/>
          </a:xfrm>
          <a:prstGeom prst="rect">
            <a:avLst/>
          </a:prstGeom>
          <a:noFill/>
          <a:ln/>
        </p:spPr>
        <p:txBody>
          <a:bodyPr wrap="none" lIns="0" tIns="0" rIns="0" bIns="0" rtlCol="0" anchor="ctr">
            <a:spAutoFit/>
          </a:bodyPr>
          <a:lstStyle/>
          <a:p>
            <a:pPr marL="0" indent="0">
              <a:buNone/>
            </a:pPr>
            <a:r>
              <a:rPr lang="en-US" sz="1046" b="1" dirty="0">
                <a:solidFill>
                  <a:srgbClr val="FFFFFF"/>
                </a:solidFill>
                <a:latin typeface="Noto Sans" pitchFamily="34" charset="0"/>
                <a:ea typeface="Noto Sans" pitchFamily="34" charset="-122"/>
                <a:cs typeface="Noto Sans" pitchFamily="34" charset="-120"/>
              </a:rPr>
              <a:t> Human Resource departments face significant difficulties </a:t>
            </a:r>
            <a:endParaRPr lang="en-US" sz="1046" dirty="0"/>
          </a:p>
        </p:txBody>
      </p:sp>
      <p:sp>
        <p:nvSpPr>
          <p:cNvPr id="6" name="Text 3"/>
          <p:cNvSpPr/>
          <p:nvPr/>
        </p:nvSpPr>
        <p:spPr>
          <a:xfrm>
            <a:off x="428625" y="1516261"/>
            <a:ext cx="1052587" cy="194667"/>
          </a:xfrm>
          <a:prstGeom prst="rect">
            <a:avLst/>
          </a:prstGeom>
          <a:noFill/>
          <a:ln/>
        </p:spPr>
        <p:txBody>
          <a:bodyPr wrap="none" lIns="0" tIns="0" rIns="0" bIns="0" rtlCol="0" anchor="ctr">
            <a:spAutoFit/>
          </a:bodyPr>
          <a:lstStyle/>
          <a:p>
            <a:pPr marL="0" indent="0">
              <a:buNone/>
            </a:pPr>
            <a:r>
              <a:rPr lang="en-US" sz="1046" b="1" dirty="0">
                <a:solidFill>
                  <a:srgbClr val="FFFFFF"/>
                </a:solidFill>
                <a:latin typeface="Noto Sans" pitchFamily="34" charset="0"/>
                <a:ea typeface="Noto Sans" pitchFamily="34" charset="-122"/>
                <a:cs typeface="Noto Sans" pitchFamily="34" charset="-120"/>
              </a:rPr>
              <a:t>in determining </a:t>
            </a:r>
            <a:endParaRPr lang="en-US" sz="1046" dirty="0"/>
          </a:p>
        </p:txBody>
      </p:sp>
      <p:sp>
        <p:nvSpPr>
          <p:cNvPr id="7" name="Text 4"/>
          <p:cNvSpPr/>
          <p:nvPr/>
        </p:nvSpPr>
        <p:spPr>
          <a:xfrm>
            <a:off x="1481212" y="1516261"/>
            <a:ext cx="2619635" cy="194667"/>
          </a:xfrm>
          <a:prstGeom prst="rect">
            <a:avLst/>
          </a:prstGeom>
          <a:noFill/>
          <a:ln/>
        </p:spPr>
        <p:txBody>
          <a:bodyPr wrap="none" lIns="0" tIns="0" rIns="0" bIns="0" rtlCol="0" anchor="ctr">
            <a:spAutoFit/>
          </a:bodyPr>
          <a:lstStyle/>
          <a:p>
            <a:pPr marL="0" indent="0">
              <a:buNone/>
            </a:pPr>
            <a:r>
              <a:rPr lang="en-US" sz="1046" b="1" dirty="0">
                <a:solidFill>
                  <a:srgbClr val="0072CE"/>
                </a:solidFill>
                <a:latin typeface="Noto Sans" pitchFamily="34" charset="0"/>
                <a:ea typeface="Noto Sans" pitchFamily="34" charset="-122"/>
                <a:cs typeface="Noto Sans" pitchFamily="34" charset="-120"/>
              </a:rPr>
              <a:t>fair and competitive salary structures</a:t>
            </a:r>
            <a:endParaRPr lang="en-US" sz="1046" dirty="0"/>
          </a:p>
        </p:txBody>
      </p:sp>
      <p:sp>
        <p:nvSpPr>
          <p:cNvPr id="8" name="Text 5"/>
          <p:cNvSpPr/>
          <p:nvPr/>
        </p:nvSpPr>
        <p:spPr>
          <a:xfrm>
            <a:off x="4100847" y="1516261"/>
            <a:ext cx="235911" cy="194667"/>
          </a:xfrm>
          <a:prstGeom prst="rect">
            <a:avLst/>
          </a:prstGeom>
          <a:noFill/>
          <a:ln/>
        </p:spPr>
        <p:txBody>
          <a:bodyPr wrap="none" lIns="0" tIns="0" rIns="0" bIns="0" rtlCol="0" anchor="ctr">
            <a:spAutoFit/>
          </a:bodyPr>
          <a:lstStyle/>
          <a:p>
            <a:pPr marL="0" indent="0">
              <a:buNone/>
            </a:pPr>
            <a:r>
              <a:rPr lang="en-US" sz="1046" b="1" dirty="0">
                <a:solidFill>
                  <a:srgbClr val="FFFFFF"/>
                </a:solidFill>
                <a:latin typeface="Noto Sans" pitchFamily="34" charset="0"/>
                <a:ea typeface="Noto Sans" pitchFamily="34" charset="-122"/>
                <a:cs typeface="Noto Sans" pitchFamily="34" charset="-120"/>
              </a:rPr>
              <a:t> for </a:t>
            </a:r>
            <a:endParaRPr lang="en-US" sz="1046" dirty="0"/>
          </a:p>
        </p:txBody>
      </p:sp>
      <p:sp>
        <p:nvSpPr>
          <p:cNvPr id="9" name="Text 6"/>
          <p:cNvSpPr/>
          <p:nvPr/>
        </p:nvSpPr>
        <p:spPr>
          <a:xfrm>
            <a:off x="428625" y="1716286"/>
            <a:ext cx="3851067" cy="194667"/>
          </a:xfrm>
          <a:prstGeom prst="rect">
            <a:avLst/>
          </a:prstGeom>
          <a:noFill/>
          <a:ln/>
        </p:spPr>
        <p:txBody>
          <a:bodyPr wrap="none" lIns="0" tIns="0" rIns="0" bIns="0" rtlCol="0" anchor="ctr">
            <a:spAutoFit/>
          </a:bodyPr>
          <a:lstStyle/>
          <a:p>
            <a:pPr marL="0" indent="0">
              <a:buNone/>
            </a:pPr>
            <a:r>
              <a:rPr lang="en-US" sz="1046" b="1" dirty="0">
                <a:solidFill>
                  <a:srgbClr val="FFFFFF"/>
                </a:solidFill>
                <a:latin typeface="Noto Sans" pitchFamily="34" charset="0"/>
                <a:ea typeface="Noto Sans" pitchFamily="34" charset="-122"/>
                <a:cs typeface="Noto Sans" pitchFamily="34" charset="-120"/>
              </a:rPr>
              <a:t>employees across different departments and experience </a:t>
            </a:r>
            <a:endParaRPr lang="en-US" sz="1046" dirty="0"/>
          </a:p>
        </p:txBody>
      </p:sp>
      <p:sp>
        <p:nvSpPr>
          <p:cNvPr id="10" name="Text 7"/>
          <p:cNvSpPr/>
          <p:nvPr/>
        </p:nvSpPr>
        <p:spPr>
          <a:xfrm>
            <a:off x="428625" y="1916311"/>
            <a:ext cx="421649" cy="194667"/>
          </a:xfrm>
          <a:prstGeom prst="rect">
            <a:avLst/>
          </a:prstGeom>
          <a:noFill/>
          <a:ln/>
        </p:spPr>
        <p:txBody>
          <a:bodyPr wrap="none" lIns="0" tIns="0" rIns="0" bIns="0" rtlCol="0" anchor="ctr">
            <a:spAutoFit/>
          </a:bodyPr>
          <a:lstStyle/>
          <a:p>
            <a:pPr marL="0" indent="0">
              <a:buNone/>
            </a:pPr>
            <a:r>
              <a:rPr lang="en-US" sz="1046" b="1" dirty="0">
                <a:solidFill>
                  <a:srgbClr val="FFFFFF"/>
                </a:solidFill>
                <a:latin typeface="Noto Sans" pitchFamily="34" charset="0"/>
                <a:ea typeface="Noto Sans" pitchFamily="34" charset="-122"/>
                <a:cs typeface="Noto Sans" pitchFamily="34" charset="-120"/>
              </a:rPr>
              <a:t>levels. </a:t>
            </a:r>
            <a:endParaRPr lang="en-US" sz="1046" dirty="0"/>
          </a:p>
        </p:txBody>
      </p:sp>
      <p:pic>
        <p:nvPicPr>
          <p:cNvPr id="11" name="Image 1" descr="preencoded.png"/>
          <p:cNvPicPr>
            <a:picLocks noChangeAspect="1"/>
          </p:cNvPicPr>
          <p:nvPr/>
        </p:nvPicPr>
        <p:blipFill>
          <a:blip r:embed="rId4"/>
          <a:stretch>
            <a:fillRect/>
          </a:stretch>
        </p:blipFill>
        <p:spPr>
          <a:xfrm>
            <a:off x="428625" y="2378869"/>
            <a:ext cx="114300" cy="114300"/>
          </a:xfrm>
          <a:prstGeom prst="rect">
            <a:avLst/>
          </a:prstGeom>
        </p:spPr>
      </p:pic>
      <p:sp>
        <p:nvSpPr>
          <p:cNvPr id="12" name="Text 8"/>
          <p:cNvSpPr/>
          <p:nvPr/>
        </p:nvSpPr>
        <p:spPr>
          <a:xfrm>
            <a:off x="650081" y="2328863"/>
            <a:ext cx="3779044" cy="385763"/>
          </a:xfrm>
          <a:prstGeom prst="rect">
            <a:avLst/>
          </a:prstGeom>
          <a:noFill/>
          <a:ln/>
        </p:spPr>
        <p:txBody>
          <a:bodyPr wrap="square" lIns="0" tIns="0" rIns="0" bIns="0" rtlCol="0" anchor="ctr">
            <a:spAutoFit/>
          </a:bodyPr>
          <a:lstStyle/>
          <a:p>
            <a:pPr marL="0" indent="0">
              <a:buNone/>
            </a:pPr>
            <a:r>
              <a:rPr lang="en-US" sz="942" dirty="0">
                <a:solidFill>
                  <a:srgbClr val="FFFFFF"/>
                </a:solidFill>
                <a:latin typeface="Noto Sans" pitchFamily="34" charset="0"/>
                <a:ea typeface="Noto Sans" pitchFamily="34" charset="-122"/>
                <a:cs typeface="Noto Sans" pitchFamily="34" charset="-120"/>
              </a:rPr>
              <a:t> Traditional methods rely on subjective assessments leading to inconsistent compensation decisions </a:t>
            </a:r>
            <a:endParaRPr lang="en-US" sz="942" dirty="0"/>
          </a:p>
        </p:txBody>
      </p:sp>
      <p:pic>
        <p:nvPicPr>
          <p:cNvPr id="13" name="Image 2" descr="preencoded.png"/>
          <p:cNvPicPr>
            <a:picLocks noChangeAspect="1"/>
          </p:cNvPicPr>
          <p:nvPr/>
        </p:nvPicPr>
        <p:blipFill>
          <a:blip r:embed="rId4"/>
          <a:stretch>
            <a:fillRect/>
          </a:stretch>
        </p:blipFill>
        <p:spPr>
          <a:xfrm>
            <a:off x="428625" y="2907506"/>
            <a:ext cx="114300" cy="114300"/>
          </a:xfrm>
          <a:prstGeom prst="rect">
            <a:avLst/>
          </a:prstGeom>
        </p:spPr>
      </p:pic>
      <p:sp>
        <p:nvSpPr>
          <p:cNvPr id="14" name="Text 9"/>
          <p:cNvSpPr/>
          <p:nvPr/>
        </p:nvSpPr>
        <p:spPr>
          <a:xfrm>
            <a:off x="650081" y="2857500"/>
            <a:ext cx="3779044" cy="385763"/>
          </a:xfrm>
          <a:prstGeom prst="rect">
            <a:avLst/>
          </a:prstGeom>
          <a:noFill/>
          <a:ln/>
        </p:spPr>
        <p:txBody>
          <a:bodyPr wrap="square" lIns="0" tIns="0" rIns="0" bIns="0" rtlCol="0" anchor="ctr">
            <a:spAutoFit/>
          </a:bodyPr>
          <a:lstStyle/>
          <a:p>
            <a:pPr marL="0" indent="0">
              <a:buNone/>
            </a:pPr>
            <a:r>
              <a:rPr lang="en-US" sz="942" dirty="0">
                <a:solidFill>
                  <a:srgbClr val="FFFFFF"/>
                </a:solidFill>
                <a:latin typeface="Noto Sans" pitchFamily="34" charset="0"/>
                <a:ea typeface="Noto Sans" pitchFamily="34" charset="-122"/>
                <a:cs typeface="Noto Sans" pitchFamily="34" charset="-120"/>
              </a:rPr>
              <a:t> Lack of data-driven approach creates difficulty in maintaining competitive market positioning </a:t>
            </a:r>
            <a:endParaRPr lang="en-US" sz="942" dirty="0"/>
          </a:p>
        </p:txBody>
      </p:sp>
      <p:pic>
        <p:nvPicPr>
          <p:cNvPr id="15" name="Image 3" descr="preencoded.png"/>
          <p:cNvPicPr>
            <a:picLocks noChangeAspect="1"/>
          </p:cNvPicPr>
          <p:nvPr/>
        </p:nvPicPr>
        <p:blipFill>
          <a:blip r:embed="rId4"/>
          <a:stretch>
            <a:fillRect/>
          </a:stretch>
        </p:blipFill>
        <p:spPr>
          <a:xfrm>
            <a:off x="428625" y="3436144"/>
            <a:ext cx="114300" cy="114300"/>
          </a:xfrm>
          <a:prstGeom prst="rect">
            <a:avLst/>
          </a:prstGeom>
        </p:spPr>
      </p:pic>
      <p:sp>
        <p:nvSpPr>
          <p:cNvPr id="16" name="Text 10"/>
          <p:cNvSpPr/>
          <p:nvPr/>
        </p:nvSpPr>
        <p:spPr>
          <a:xfrm>
            <a:off x="650081" y="3386138"/>
            <a:ext cx="3779044" cy="385763"/>
          </a:xfrm>
          <a:prstGeom prst="rect">
            <a:avLst/>
          </a:prstGeom>
          <a:noFill/>
          <a:ln/>
        </p:spPr>
        <p:txBody>
          <a:bodyPr wrap="square" lIns="0" tIns="0" rIns="0" bIns="0" rtlCol="0" anchor="ctr">
            <a:spAutoFit/>
          </a:bodyPr>
          <a:lstStyle/>
          <a:p>
            <a:pPr marL="0" indent="0">
              <a:buNone/>
            </a:pPr>
            <a:r>
              <a:rPr lang="en-US" sz="942" dirty="0">
                <a:solidFill>
                  <a:srgbClr val="FFFFFF"/>
                </a:solidFill>
                <a:latin typeface="Noto Sans" pitchFamily="34" charset="0"/>
                <a:ea typeface="Noto Sans" pitchFamily="34" charset="-122"/>
                <a:cs typeface="Noto Sans" pitchFamily="34" charset="-120"/>
              </a:rPr>
              <a:t> Employee dissatisfaction due to perceived unfairness in compensation </a:t>
            </a:r>
            <a:endParaRPr lang="en-US" sz="942" dirty="0"/>
          </a:p>
        </p:txBody>
      </p:sp>
      <p:sp>
        <p:nvSpPr>
          <p:cNvPr id="17" name="Shape 11"/>
          <p:cNvSpPr/>
          <p:nvPr/>
        </p:nvSpPr>
        <p:spPr>
          <a:xfrm>
            <a:off x="422067" y="3730228"/>
            <a:ext cx="4000500" cy="1132285"/>
          </a:xfrm>
          <a:prstGeom prst="rect">
            <a:avLst/>
          </a:prstGeom>
          <a:solidFill>
            <a:srgbClr val="0072CE">
              <a:alpha val="20000"/>
            </a:srgbClr>
          </a:solidFill>
          <a:ln/>
        </p:spPr>
      </p:sp>
      <p:sp>
        <p:nvSpPr>
          <p:cNvPr id="18" name="Shape 12"/>
          <p:cNvSpPr/>
          <p:nvPr/>
        </p:nvSpPr>
        <p:spPr>
          <a:xfrm>
            <a:off x="422067" y="3719810"/>
            <a:ext cx="45719" cy="1121271"/>
          </a:xfrm>
          <a:prstGeom prst="rect">
            <a:avLst/>
          </a:prstGeom>
          <a:solidFill>
            <a:srgbClr val="0072CE"/>
          </a:solidFill>
          <a:ln/>
        </p:spPr>
      </p:sp>
      <p:sp>
        <p:nvSpPr>
          <p:cNvPr id="19" name="Text 13"/>
          <p:cNvSpPr/>
          <p:nvPr/>
        </p:nvSpPr>
        <p:spPr>
          <a:xfrm>
            <a:off x="528288" y="3832620"/>
            <a:ext cx="3714750" cy="214313"/>
          </a:xfrm>
          <a:prstGeom prst="rect">
            <a:avLst/>
          </a:prstGeom>
          <a:noFill/>
          <a:ln/>
        </p:spPr>
        <p:txBody>
          <a:bodyPr wrap="none" lIns="0" tIns="0" rIns="0" bIns="0" rtlCol="0" anchor="ctr">
            <a:spAutoFit/>
          </a:bodyPr>
          <a:lstStyle/>
          <a:p>
            <a:pPr marL="0" indent="0">
              <a:buNone/>
            </a:pPr>
            <a:r>
              <a:rPr lang="en-US" sz="1046" b="1" dirty="0">
                <a:solidFill>
                  <a:srgbClr val="00B2A9"/>
                </a:solidFill>
                <a:latin typeface="Noto Sans" pitchFamily="34" charset="0"/>
                <a:ea typeface="Noto Sans" pitchFamily="34" charset="-122"/>
                <a:cs typeface="Noto Sans" pitchFamily="34" charset="-120"/>
              </a:rPr>
              <a:t>The Need:</a:t>
            </a:r>
            <a:endParaRPr lang="en-US" sz="1046" dirty="0"/>
          </a:p>
        </p:txBody>
      </p:sp>
      <p:sp>
        <p:nvSpPr>
          <p:cNvPr id="20" name="Text 14"/>
          <p:cNvSpPr/>
          <p:nvPr/>
        </p:nvSpPr>
        <p:spPr>
          <a:xfrm>
            <a:off x="564942" y="3898107"/>
            <a:ext cx="3714750" cy="964406"/>
          </a:xfrm>
          <a:prstGeom prst="rect">
            <a:avLst/>
          </a:prstGeom>
          <a:noFill/>
          <a:ln/>
        </p:spPr>
        <p:txBody>
          <a:bodyPr wrap="square" lIns="0" tIns="0" rIns="0" bIns="0" rtlCol="0" anchor="ctr">
            <a:spAutoFit/>
          </a:bodyPr>
          <a:lstStyle/>
          <a:p>
            <a:pPr marL="0" indent="0">
              <a:buNone/>
            </a:pPr>
            <a:r>
              <a:rPr lang="en-US" sz="942" dirty="0">
                <a:solidFill>
                  <a:srgbClr val="FFFFFF"/>
                </a:solidFill>
                <a:latin typeface="Noto Sans" pitchFamily="34" charset="0"/>
                <a:ea typeface="Noto Sans" pitchFamily="34" charset="-122"/>
                <a:cs typeface="Noto Sans" pitchFamily="34" charset="-120"/>
              </a:rPr>
              <a:t> An automated, objective system that can predict employee salaries based on measurable factors such as years of experience, job performance ratings, and other relevant metrics to ensure fair compensation and optimal budget allocation. </a:t>
            </a:r>
            <a:endParaRPr lang="en-US" sz="942" dirty="0"/>
          </a:p>
        </p:txBody>
      </p:sp>
      <p:sp>
        <p:nvSpPr>
          <p:cNvPr id="21" name="Shape 15"/>
          <p:cNvSpPr/>
          <p:nvPr/>
        </p:nvSpPr>
        <p:spPr>
          <a:xfrm>
            <a:off x="4714875" y="1314450"/>
            <a:ext cx="3971925" cy="3100388"/>
          </a:xfrm>
          <a:prstGeom prst="rect">
            <a:avLst/>
          </a:prstGeom>
          <a:solidFill>
            <a:srgbClr val="FFFFFF">
              <a:alpha val="10000"/>
            </a:srgbClr>
          </a:solidFill>
          <a:ln/>
        </p:spPr>
      </p:sp>
      <p:sp>
        <p:nvSpPr>
          <p:cNvPr id="22" name="Text 16"/>
          <p:cNvSpPr/>
          <p:nvPr/>
        </p:nvSpPr>
        <p:spPr>
          <a:xfrm>
            <a:off x="4857750" y="1457325"/>
            <a:ext cx="3714750" cy="214313"/>
          </a:xfrm>
          <a:prstGeom prst="rect">
            <a:avLst/>
          </a:prstGeom>
          <a:noFill/>
          <a:ln/>
        </p:spPr>
        <p:txBody>
          <a:bodyPr wrap="none" lIns="0" tIns="0" rIns="0" bIns="0" rtlCol="0" anchor="ctr">
            <a:spAutoFit/>
          </a:bodyPr>
          <a:lstStyle/>
          <a:p>
            <a:pPr marL="0" indent="0" algn="ctr">
              <a:buNone/>
            </a:pPr>
            <a:r>
              <a:rPr lang="en-US" sz="1046" b="1" dirty="0">
                <a:solidFill>
                  <a:srgbClr val="00B2A9"/>
                </a:solidFill>
                <a:latin typeface="Noto Sans" pitchFamily="34" charset="0"/>
                <a:ea typeface="Noto Sans" pitchFamily="34" charset="-122"/>
                <a:cs typeface="Noto Sans" pitchFamily="34" charset="-120"/>
              </a:rPr>
              <a:t>Traditional vs. Data-Driven Approach</a:t>
            </a:r>
            <a:endParaRPr lang="en-US" sz="1046" dirty="0"/>
          </a:p>
        </p:txBody>
      </p:sp>
      <p:sp>
        <p:nvSpPr>
          <p:cNvPr id="23" name="Text 17"/>
          <p:cNvSpPr/>
          <p:nvPr/>
        </p:nvSpPr>
        <p:spPr>
          <a:xfrm>
            <a:off x="4857750" y="1818084"/>
            <a:ext cx="1071563" cy="171450"/>
          </a:xfrm>
          <a:prstGeom prst="rect">
            <a:avLst/>
          </a:prstGeom>
          <a:noFill/>
          <a:ln/>
        </p:spPr>
        <p:txBody>
          <a:bodyPr wrap="none" lIns="0" tIns="0" rIns="0" bIns="0" rtlCol="0" anchor="ctr">
            <a:spAutoFit/>
          </a:bodyPr>
          <a:lstStyle/>
          <a:p>
            <a:pPr marL="0" indent="0">
              <a:buNone/>
            </a:pPr>
            <a:r>
              <a:rPr lang="en-US" sz="837" b="1" dirty="0">
                <a:solidFill>
                  <a:srgbClr val="FFFFFF"/>
                </a:solidFill>
                <a:latin typeface="Noto Sans" pitchFamily="34" charset="0"/>
                <a:ea typeface="Noto Sans" pitchFamily="34" charset="-122"/>
                <a:cs typeface="Noto Sans" pitchFamily="34" charset="-120"/>
              </a:rPr>
              <a:t>Objectivity</a:t>
            </a:r>
            <a:endParaRPr lang="en-US" sz="837" dirty="0"/>
          </a:p>
        </p:txBody>
      </p:sp>
      <p:sp>
        <p:nvSpPr>
          <p:cNvPr id="24" name="Shape 18"/>
          <p:cNvSpPr/>
          <p:nvPr/>
        </p:nvSpPr>
        <p:spPr>
          <a:xfrm>
            <a:off x="5929313" y="1814513"/>
            <a:ext cx="2643188" cy="178594"/>
          </a:xfrm>
          <a:prstGeom prst="rect">
            <a:avLst/>
          </a:prstGeom>
          <a:solidFill>
            <a:srgbClr val="FFFFFF">
              <a:alpha val="10000"/>
            </a:srgbClr>
          </a:solidFill>
          <a:ln/>
        </p:spPr>
      </p:sp>
      <p:sp>
        <p:nvSpPr>
          <p:cNvPr id="25" name="Shape 19"/>
          <p:cNvSpPr/>
          <p:nvPr/>
        </p:nvSpPr>
        <p:spPr>
          <a:xfrm>
            <a:off x="5929313" y="1814513"/>
            <a:ext cx="792956" cy="178594"/>
          </a:xfrm>
          <a:prstGeom prst="rect">
            <a:avLst/>
          </a:prstGeom>
          <a:solidFill>
            <a:srgbClr val="FF6B6B"/>
          </a:solidFill>
          <a:ln/>
        </p:spPr>
      </p:sp>
      <p:sp>
        <p:nvSpPr>
          <p:cNvPr id="26" name="Text 20"/>
          <p:cNvSpPr/>
          <p:nvPr/>
        </p:nvSpPr>
        <p:spPr>
          <a:xfrm>
            <a:off x="5929313" y="1814513"/>
            <a:ext cx="792956" cy="178594"/>
          </a:xfrm>
          <a:prstGeom prst="rect">
            <a:avLst/>
          </a:prstGeom>
          <a:noFill/>
          <a:ln/>
        </p:spPr>
        <p:txBody>
          <a:bodyPr wrap="none" lIns="0" tIns="0" rIns="85090" bIns="0" rtlCol="0" anchor="ctr">
            <a:spAutoFit/>
          </a:bodyPr>
          <a:lstStyle/>
          <a:p>
            <a:pPr marL="0" indent="0">
              <a:buNone/>
            </a:pPr>
            <a:r>
              <a:rPr lang="en-US" sz="732" dirty="0">
                <a:solidFill>
                  <a:srgbClr val="FFFFFF"/>
                </a:solidFill>
                <a:latin typeface="Noto Sans" pitchFamily="34" charset="0"/>
                <a:ea typeface="Noto Sans" pitchFamily="34" charset="-122"/>
                <a:cs typeface="Noto Sans" pitchFamily="34" charset="-120"/>
              </a:rPr>
              <a:t>Low</a:t>
            </a:r>
            <a:endParaRPr lang="en-US" sz="732" dirty="0"/>
          </a:p>
        </p:txBody>
      </p:sp>
      <p:sp>
        <p:nvSpPr>
          <p:cNvPr id="27" name="Text 21"/>
          <p:cNvSpPr/>
          <p:nvPr/>
        </p:nvSpPr>
        <p:spPr>
          <a:xfrm>
            <a:off x="4857750" y="2103834"/>
            <a:ext cx="1071563" cy="171450"/>
          </a:xfrm>
          <a:prstGeom prst="rect">
            <a:avLst/>
          </a:prstGeom>
          <a:noFill/>
          <a:ln/>
        </p:spPr>
        <p:txBody>
          <a:bodyPr wrap="none" lIns="0" tIns="0" rIns="0" bIns="0" rtlCol="0" anchor="ctr">
            <a:spAutoFit/>
          </a:bodyPr>
          <a:lstStyle/>
          <a:p>
            <a:pPr marL="0" indent="0">
              <a:buNone/>
            </a:pPr>
            <a:r>
              <a:rPr lang="en-US" sz="837" b="1" dirty="0">
                <a:solidFill>
                  <a:srgbClr val="FFFFFF"/>
                </a:solidFill>
                <a:latin typeface="Noto Sans" pitchFamily="34" charset="0"/>
                <a:ea typeface="Noto Sans" pitchFamily="34" charset="-122"/>
                <a:cs typeface="Noto Sans" pitchFamily="34" charset="-120"/>
              </a:rPr>
              <a:t>Objectivity</a:t>
            </a:r>
            <a:endParaRPr lang="en-US" sz="837" dirty="0"/>
          </a:p>
        </p:txBody>
      </p:sp>
      <p:sp>
        <p:nvSpPr>
          <p:cNvPr id="28" name="Shape 22"/>
          <p:cNvSpPr/>
          <p:nvPr/>
        </p:nvSpPr>
        <p:spPr>
          <a:xfrm>
            <a:off x="5929313" y="2100263"/>
            <a:ext cx="2643188" cy="178594"/>
          </a:xfrm>
          <a:prstGeom prst="rect">
            <a:avLst/>
          </a:prstGeom>
          <a:solidFill>
            <a:srgbClr val="FFFFFF">
              <a:alpha val="10000"/>
            </a:srgbClr>
          </a:solidFill>
          <a:ln/>
        </p:spPr>
      </p:sp>
      <p:sp>
        <p:nvSpPr>
          <p:cNvPr id="29" name="Shape 23"/>
          <p:cNvSpPr/>
          <p:nvPr/>
        </p:nvSpPr>
        <p:spPr>
          <a:xfrm>
            <a:off x="5929313" y="2100263"/>
            <a:ext cx="2246709" cy="178594"/>
          </a:xfrm>
          <a:prstGeom prst="rect">
            <a:avLst/>
          </a:prstGeom>
          <a:solidFill>
            <a:srgbClr val="00B2A9"/>
          </a:solidFill>
          <a:ln/>
        </p:spPr>
      </p:sp>
      <p:sp>
        <p:nvSpPr>
          <p:cNvPr id="30" name="Text 24"/>
          <p:cNvSpPr/>
          <p:nvPr/>
        </p:nvSpPr>
        <p:spPr>
          <a:xfrm>
            <a:off x="5929313" y="2100263"/>
            <a:ext cx="2246709" cy="178594"/>
          </a:xfrm>
          <a:prstGeom prst="rect">
            <a:avLst/>
          </a:prstGeom>
          <a:noFill/>
          <a:ln/>
        </p:spPr>
        <p:txBody>
          <a:bodyPr wrap="none" lIns="0" tIns="0" rIns="85090" bIns="0" rtlCol="0" anchor="ctr">
            <a:spAutoFit/>
          </a:bodyPr>
          <a:lstStyle/>
          <a:p>
            <a:pPr marL="0" indent="0">
              <a:buNone/>
            </a:pPr>
            <a:r>
              <a:rPr lang="en-US" sz="732" dirty="0">
                <a:solidFill>
                  <a:srgbClr val="FFFFFF"/>
                </a:solidFill>
                <a:latin typeface="Noto Sans" pitchFamily="34" charset="0"/>
                <a:ea typeface="Noto Sans" pitchFamily="34" charset="-122"/>
                <a:cs typeface="Noto Sans" pitchFamily="34" charset="-120"/>
              </a:rPr>
              <a:t>High</a:t>
            </a:r>
            <a:endParaRPr lang="en-US" sz="732" dirty="0"/>
          </a:p>
        </p:txBody>
      </p:sp>
      <p:sp>
        <p:nvSpPr>
          <p:cNvPr id="31" name="Text 25"/>
          <p:cNvSpPr/>
          <p:nvPr/>
        </p:nvSpPr>
        <p:spPr>
          <a:xfrm>
            <a:off x="4857750" y="2389584"/>
            <a:ext cx="1071563" cy="171450"/>
          </a:xfrm>
          <a:prstGeom prst="rect">
            <a:avLst/>
          </a:prstGeom>
          <a:noFill/>
          <a:ln/>
        </p:spPr>
        <p:txBody>
          <a:bodyPr wrap="none" lIns="0" tIns="0" rIns="0" bIns="0" rtlCol="0" anchor="ctr">
            <a:spAutoFit/>
          </a:bodyPr>
          <a:lstStyle/>
          <a:p>
            <a:pPr marL="0" indent="0">
              <a:buNone/>
            </a:pPr>
            <a:r>
              <a:rPr lang="en-US" sz="837" b="1" dirty="0">
                <a:solidFill>
                  <a:srgbClr val="FFFFFF"/>
                </a:solidFill>
                <a:latin typeface="Noto Sans" pitchFamily="34" charset="0"/>
                <a:ea typeface="Noto Sans" pitchFamily="34" charset="-122"/>
                <a:cs typeface="Noto Sans" pitchFamily="34" charset="-120"/>
              </a:rPr>
              <a:t>Consistency</a:t>
            </a:r>
            <a:endParaRPr lang="en-US" sz="837" dirty="0"/>
          </a:p>
        </p:txBody>
      </p:sp>
      <p:sp>
        <p:nvSpPr>
          <p:cNvPr id="32" name="Shape 26"/>
          <p:cNvSpPr/>
          <p:nvPr/>
        </p:nvSpPr>
        <p:spPr>
          <a:xfrm>
            <a:off x="5929313" y="2386013"/>
            <a:ext cx="2643188" cy="178594"/>
          </a:xfrm>
          <a:prstGeom prst="rect">
            <a:avLst/>
          </a:prstGeom>
          <a:solidFill>
            <a:srgbClr val="FFFFFF">
              <a:alpha val="10000"/>
            </a:srgbClr>
          </a:solidFill>
          <a:ln/>
        </p:spPr>
      </p:sp>
      <p:sp>
        <p:nvSpPr>
          <p:cNvPr id="33" name="Shape 27"/>
          <p:cNvSpPr/>
          <p:nvPr/>
        </p:nvSpPr>
        <p:spPr>
          <a:xfrm>
            <a:off x="5929313" y="2386013"/>
            <a:ext cx="792956" cy="178594"/>
          </a:xfrm>
          <a:prstGeom prst="rect">
            <a:avLst/>
          </a:prstGeom>
          <a:solidFill>
            <a:srgbClr val="FF6B6B"/>
          </a:solidFill>
          <a:ln/>
        </p:spPr>
      </p:sp>
      <p:sp>
        <p:nvSpPr>
          <p:cNvPr id="34" name="Text 28"/>
          <p:cNvSpPr/>
          <p:nvPr/>
        </p:nvSpPr>
        <p:spPr>
          <a:xfrm>
            <a:off x="5929313" y="2386013"/>
            <a:ext cx="792956" cy="178594"/>
          </a:xfrm>
          <a:prstGeom prst="rect">
            <a:avLst/>
          </a:prstGeom>
          <a:noFill/>
          <a:ln/>
        </p:spPr>
        <p:txBody>
          <a:bodyPr wrap="none" lIns="0" tIns="0" rIns="85090" bIns="0" rtlCol="0" anchor="ctr">
            <a:spAutoFit/>
          </a:bodyPr>
          <a:lstStyle/>
          <a:p>
            <a:pPr marL="0" indent="0">
              <a:buNone/>
            </a:pPr>
            <a:r>
              <a:rPr lang="en-US" sz="732" dirty="0">
                <a:solidFill>
                  <a:srgbClr val="FFFFFF"/>
                </a:solidFill>
                <a:latin typeface="Noto Sans" pitchFamily="34" charset="0"/>
                <a:ea typeface="Noto Sans" pitchFamily="34" charset="-122"/>
                <a:cs typeface="Noto Sans" pitchFamily="34" charset="-120"/>
              </a:rPr>
              <a:t>Low</a:t>
            </a:r>
            <a:endParaRPr lang="en-US" sz="732" dirty="0"/>
          </a:p>
        </p:txBody>
      </p:sp>
      <p:sp>
        <p:nvSpPr>
          <p:cNvPr id="35" name="Text 29"/>
          <p:cNvSpPr/>
          <p:nvPr/>
        </p:nvSpPr>
        <p:spPr>
          <a:xfrm>
            <a:off x="4857750" y="2675334"/>
            <a:ext cx="1071563" cy="171450"/>
          </a:xfrm>
          <a:prstGeom prst="rect">
            <a:avLst/>
          </a:prstGeom>
          <a:noFill/>
          <a:ln/>
        </p:spPr>
        <p:txBody>
          <a:bodyPr wrap="none" lIns="0" tIns="0" rIns="0" bIns="0" rtlCol="0" anchor="ctr">
            <a:spAutoFit/>
          </a:bodyPr>
          <a:lstStyle/>
          <a:p>
            <a:pPr marL="0" indent="0">
              <a:buNone/>
            </a:pPr>
            <a:r>
              <a:rPr lang="en-US" sz="837" b="1" dirty="0">
                <a:solidFill>
                  <a:srgbClr val="FFFFFF"/>
                </a:solidFill>
                <a:latin typeface="Noto Sans" pitchFamily="34" charset="0"/>
                <a:ea typeface="Noto Sans" pitchFamily="34" charset="-122"/>
                <a:cs typeface="Noto Sans" pitchFamily="34" charset="-120"/>
              </a:rPr>
              <a:t>Consistency</a:t>
            </a:r>
            <a:endParaRPr lang="en-US" sz="837" dirty="0"/>
          </a:p>
        </p:txBody>
      </p:sp>
      <p:sp>
        <p:nvSpPr>
          <p:cNvPr id="36" name="Shape 30"/>
          <p:cNvSpPr/>
          <p:nvPr/>
        </p:nvSpPr>
        <p:spPr>
          <a:xfrm>
            <a:off x="5929313" y="2671763"/>
            <a:ext cx="2643188" cy="178594"/>
          </a:xfrm>
          <a:prstGeom prst="rect">
            <a:avLst/>
          </a:prstGeom>
          <a:solidFill>
            <a:srgbClr val="FFFFFF">
              <a:alpha val="10000"/>
            </a:srgbClr>
          </a:solidFill>
          <a:ln/>
        </p:spPr>
      </p:sp>
      <p:sp>
        <p:nvSpPr>
          <p:cNvPr id="37" name="Shape 31"/>
          <p:cNvSpPr/>
          <p:nvPr/>
        </p:nvSpPr>
        <p:spPr>
          <a:xfrm>
            <a:off x="5929313" y="2671763"/>
            <a:ext cx="2246709" cy="178594"/>
          </a:xfrm>
          <a:prstGeom prst="rect">
            <a:avLst/>
          </a:prstGeom>
          <a:solidFill>
            <a:srgbClr val="00B2A9"/>
          </a:solidFill>
          <a:ln/>
        </p:spPr>
      </p:sp>
      <p:sp>
        <p:nvSpPr>
          <p:cNvPr id="38" name="Text 32"/>
          <p:cNvSpPr/>
          <p:nvPr/>
        </p:nvSpPr>
        <p:spPr>
          <a:xfrm>
            <a:off x="5929313" y="2671763"/>
            <a:ext cx="2246709" cy="178594"/>
          </a:xfrm>
          <a:prstGeom prst="rect">
            <a:avLst/>
          </a:prstGeom>
          <a:noFill/>
          <a:ln/>
        </p:spPr>
        <p:txBody>
          <a:bodyPr wrap="none" lIns="0" tIns="0" rIns="85090" bIns="0" rtlCol="0" anchor="ctr">
            <a:spAutoFit/>
          </a:bodyPr>
          <a:lstStyle/>
          <a:p>
            <a:pPr marL="0" indent="0">
              <a:buNone/>
            </a:pPr>
            <a:r>
              <a:rPr lang="en-US" sz="732" dirty="0">
                <a:solidFill>
                  <a:srgbClr val="FFFFFF"/>
                </a:solidFill>
                <a:latin typeface="Noto Sans" pitchFamily="34" charset="0"/>
                <a:ea typeface="Noto Sans" pitchFamily="34" charset="-122"/>
                <a:cs typeface="Noto Sans" pitchFamily="34" charset="-120"/>
              </a:rPr>
              <a:t>High</a:t>
            </a:r>
            <a:endParaRPr lang="en-US" sz="732" dirty="0"/>
          </a:p>
        </p:txBody>
      </p:sp>
      <p:sp>
        <p:nvSpPr>
          <p:cNvPr id="39" name="Text 33"/>
          <p:cNvSpPr/>
          <p:nvPr/>
        </p:nvSpPr>
        <p:spPr>
          <a:xfrm>
            <a:off x="4857750" y="2961084"/>
            <a:ext cx="1071563" cy="171450"/>
          </a:xfrm>
          <a:prstGeom prst="rect">
            <a:avLst/>
          </a:prstGeom>
          <a:noFill/>
          <a:ln/>
        </p:spPr>
        <p:txBody>
          <a:bodyPr wrap="none" lIns="0" tIns="0" rIns="0" bIns="0" rtlCol="0" anchor="ctr">
            <a:spAutoFit/>
          </a:bodyPr>
          <a:lstStyle/>
          <a:p>
            <a:pPr marL="0" indent="0">
              <a:buNone/>
            </a:pPr>
            <a:r>
              <a:rPr lang="en-US" sz="837" b="1" dirty="0">
                <a:solidFill>
                  <a:srgbClr val="FFFFFF"/>
                </a:solidFill>
                <a:latin typeface="Noto Sans" pitchFamily="34" charset="0"/>
                <a:ea typeface="Noto Sans" pitchFamily="34" charset="-122"/>
                <a:cs typeface="Noto Sans" pitchFamily="34" charset="-120"/>
              </a:rPr>
              <a:t>Scalability</a:t>
            </a:r>
            <a:endParaRPr lang="en-US" sz="837" dirty="0"/>
          </a:p>
        </p:txBody>
      </p:sp>
      <p:sp>
        <p:nvSpPr>
          <p:cNvPr id="40" name="Shape 34"/>
          <p:cNvSpPr/>
          <p:nvPr/>
        </p:nvSpPr>
        <p:spPr>
          <a:xfrm>
            <a:off x="5929313" y="2957513"/>
            <a:ext cx="2643188" cy="178594"/>
          </a:xfrm>
          <a:prstGeom prst="rect">
            <a:avLst/>
          </a:prstGeom>
          <a:solidFill>
            <a:srgbClr val="FFFFFF">
              <a:alpha val="10000"/>
            </a:srgbClr>
          </a:solidFill>
          <a:ln/>
        </p:spPr>
      </p:sp>
      <p:sp>
        <p:nvSpPr>
          <p:cNvPr id="41" name="Shape 35"/>
          <p:cNvSpPr/>
          <p:nvPr/>
        </p:nvSpPr>
        <p:spPr>
          <a:xfrm>
            <a:off x="5929313" y="2957513"/>
            <a:ext cx="792956" cy="178594"/>
          </a:xfrm>
          <a:prstGeom prst="rect">
            <a:avLst/>
          </a:prstGeom>
          <a:solidFill>
            <a:srgbClr val="FF6B6B"/>
          </a:solidFill>
          <a:ln/>
        </p:spPr>
      </p:sp>
      <p:sp>
        <p:nvSpPr>
          <p:cNvPr id="42" name="Text 36"/>
          <p:cNvSpPr/>
          <p:nvPr/>
        </p:nvSpPr>
        <p:spPr>
          <a:xfrm>
            <a:off x="5929313" y="2957513"/>
            <a:ext cx="792956" cy="178594"/>
          </a:xfrm>
          <a:prstGeom prst="rect">
            <a:avLst/>
          </a:prstGeom>
          <a:noFill/>
          <a:ln/>
        </p:spPr>
        <p:txBody>
          <a:bodyPr wrap="none" lIns="0" tIns="0" rIns="85090" bIns="0" rtlCol="0" anchor="ctr">
            <a:spAutoFit/>
          </a:bodyPr>
          <a:lstStyle/>
          <a:p>
            <a:pPr marL="0" indent="0">
              <a:buNone/>
            </a:pPr>
            <a:r>
              <a:rPr lang="en-US" sz="732" dirty="0">
                <a:solidFill>
                  <a:srgbClr val="FFFFFF"/>
                </a:solidFill>
                <a:latin typeface="Noto Sans" pitchFamily="34" charset="0"/>
                <a:ea typeface="Noto Sans" pitchFamily="34" charset="-122"/>
                <a:cs typeface="Noto Sans" pitchFamily="34" charset="-120"/>
              </a:rPr>
              <a:t>Low</a:t>
            </a:r>
            <a:endParaRPr lang="en-US" sz="732" dirty="0"/>
          </a:p>
        </p:txBody>
      </p:sp>
      <p:sp>
        <p:nvSpPr>
          <p:cNvPr id="43" name="Text 37"/>
          <p:cNvSpPr/>
          <p:nvPr/>
        </p:nvSpPr>
        <p:spPr>
          <a:xfrm>
            <a:off x="4857750" y="3246834"/>
            <a:ext cx="1071563" cy="171450"/>
          </a:xfrm>
          <a:prstGeom prst="rect">
            <a:avLst/>
          </a:prstGeom>
          <a:noFill/>
          <a:ln/>
        </p:spPr>
        <p:txBody>
          <a:bodyPr wrap="none" lIns="0" tIns="0" rIns="0" bIns="0" rtlCol="0" anchor="ctr">
            <a:spAutoFit/>
          </a:bodyPr>
          <a:lstStyle/>
          <a:p>
            <a:pPr marL="0" indent="0">
              <a:buNone/>
            </a:pPr>
            <a:r>
              <a:rPr lang="en-US" sz="837" b="1" dirty="0">
                <a:solidFill>
                  <a:srgbClr val="FFFFFF"/>
                </a:solidFill>
                <a:latin typeface="Noto Sans" pitchFamily="34" charset="0"/>
                <a:ea typeface="Noto Sans" pitchFamily="34" charset="-122"/>
                <a:cs typeface="Noto Sans" pitchFamily="34" charset="-120"/>
              </a:rPr>
              <a:t>Scalability</a:t>
            </a:r>
            <a:endParaRPr lang="en-US" sz="837" dirty="0"/>
          </a:p>
        </p:txBody>
      </p:sp>
      <p:sp>
        <p:nvSpPr>
          <p:cNvPr id="44" name="Shape 38"/>
          <p:cNvSpPr/>
          <p:nvPr/>
        </p:nvSpPr>
        <p:spPr>
          <a:xfrm>
            <a:off x="5929313" y="3243263"/>
            <a:ext cx="2643188" cy="178594"/>
          </a:xfrm>
          <a:prstGeom prst="rect">
            <a:avLst/>
          </a:prstGeom>
          <a:solidFill>
            <a:srgbClr val="FFFFFF">
              <a:alpha val="10000"/>
            </a:srgbClr>
          </a:solidFill>
          <a:ln/>
        </p:spPr>
      </p:sp>
      <p:sp>
        <p:nvSpPr>
          <p:cNvPr id="45" name="Shape 39"/>
          <p:cNvSpPr/>
          <p:nvPr/>
        </p:nvSpPr>
        <p:spPr>
          <a:xfrm>
            <a:off x="5929313" y="3243263"/>
            <a:ext cx="2246709" cy="178594"/>
          </a:xfrm>
          <a:prstGeom prst="rect">
            <a:avLst/>
          </a:prstGeom>
          <a:solidFill>
            <a:srgbClr val="00B2A9"/>
          </a:solidFill>
          <a:ln/>
        </p:spPr>
      </p:sp>
      <p:sp>
        <p:nvSpPr>
          <p:cNvPr id="46" name="Text 40"/>
          <p:cNvSpPr/>
          <p:nvPr/>
        </p:nvSpPr>
        <p:spPr>
          <a:xfrm>
            <a:off x="5929313" y="3243263"/>
            <a:ext cx="2246709" cy="178594"/>
          </a:xfrm>
          <a:prstGeom prst="rect">
            <a:avLst/>
          </a:prstGeom>
          <a:noFill/>
          <a:ln/>
        </p:spPr>
        <p:txBody>
          <a:bodyPr wrap="none" lIns="0" tIns="0" rIns="85090" bIns="0" rtlCol="0" anchor="ctr">
            <a:spAutoFit/>
          </a:bodyPr>
          <a:lstStyle/>
          <a:p>
            <a:pPr marL="0" indent="0">
              <a:buNone/>
            </a:pPr>
            <a:r>
              <a:rPr lang="en-US" sz="732" dirty="0">
                <a:solidFill>
                  <a:srgbClr val="FFFFFF"/>
                </a:solidFill>
                <a:latin typeface="Noto Sans" pitchFamily="34" charset="0"/>
                <a:ea typeface="Noto Sans" pitchFamily="34" charset="-122"/>
                <a:cs typeface="Noto Sans" pitchFamily="34" charset="-120"/>
              </a:rPr>
              <a:t>High</a:t>
            </a:r>
            <a:endParaRPr lang="en-US" sz="732" dirty="0"/>
          </a:p>
        </p:txBody>
      </p:sp>
      <p:sp>
        <p:nvSpPr>
          <p:cNvPr id="47" name="Text 41"/>
          <p:cNvSpPr/>
          <p:nvPr/>
        </p:nvSpPr>
        <p:spPr>
          <a:xfrm>
            <a:off x="4857750" y="3529013"/>
            <a:ext cx="1071563" cy="342900"/>
          </a:xfrm>
          <a:prstGeom prst="rect">
            <a:avLst/>
          </a:prstGeom>
          <a:noFill/>
          <a:ln/>
        </p:spPr>
        <p:txBody>
          <a:bodyPr wrap="square" lIns="0" tIns="0" rIns="0" bIns="0" rtlCol="0" anchor="ctr">
            <a:spAutoFit/>
          </a:bodyPr>
          <a:lstStyle/>
          <a:p>
            <a:pPr marL="0" indent="0">
              <a:buNone/>
            </a:pPr>
            <a:r>
              <a:rPr lang="en-US" sz="837" b="1" dirty="0">
                <a:solidFill>
                  <a:srgbClr val="FFFFFF"/>
                </a:solidFill>
                <a:latin typeface="Noto Sans" pitchFamily="34" charset="0"/>
                <a:ea typeface="Noto Sans" pitchFamily="34" charset="-122"/>
                <a:cs typeface="Noto Sans" pitchFamily="34" charset="-120"/>
              </a:rPr>
              <a:t>Employee Satisfaction</a:t>
            </a:r>
            <a:endParaRPr lang="en-US" sz="837" dirty="0"/>
          </a:p>
        </p:txBody>
      </p:sp>
      <p:sp>
        <p:nvSpPr>
          <p:cNvPr id="48" name="Shape 42"/>
          <p:cNvSpPr/>
          <p:nvPr/>
        </p:nvSpPr>
        <p:spPr>
          <a:xfrm>
            <a:off x="5929313" y="3611166"/>
            <a:ext cx="2643188" cy="178594"/>
          </a:xfrm>
          <a:prstGeom prst="rect">
            <a:avLst/>
          </a:prstGeom>
          <a:solidFill>
            <a:srgbClr val="FFFFFF">
              <a:alpha val="10000"/>
            </a:srgbClr>
          </a:solidFill>
          <a:ln/>
        </p:spPr>
      </p:sp>
      <p:sp>
        <p:nvSpPr>
          <p:cNvPr id="49" name="Shape 43"/>
          <p:cNvSpPr/>
          <p:nvPr/>
        </p:nvSpPr>
        <p:spPr>
          <a:xfrm>
            <a:off x="5929313" y="3611166"/>
            <a:ext cx="792956" cy="178594"/>
          </a:xfrm>
          <a:prstGeom prst="rect">
            <a:avLst/>
          </a:prstGeom>
          <a:solidFill>
            <a:srgbClr val="FF6B6B"/>
          </a:solidFill>
          <a:ln/>
        </p:spPr>
      </p:sp>
      <p:sp>
        <p:nvSpPr>
          <p:cNvPr id="50" name="Text 44"/>
          <p:cNvSpPr/>
          <p:nvPr/>
        </p:nvSpPr>
        <p:spPr>
          <a:xfrm>
            <a:off x="5929313" y="3611166"/>
            <a:ext cx="792956" cy="178594"/>
          </a:xfrm>
          <a:prstGeom prst="rect">
            <a:avLst/>
          </a:prstGeom>
          <a:noFill/>
          <a:ln/>
        </p:spPr>
        <p:txBody>
          <a:bodyPr wrap="none" lIns="0" tIns="0" rIns="85090" bIns="0" rtlCol="0" anchor="ctr">
            <a:spAutoFit/>
          </a:bodyPr>
          <a:lstStyle/>
          <a:p>
            <a:pPr marL="0" indent="0">
              <a:buNone/>
            </a:pPr>
            <a:r>
              <a:rPr lang="en-US" sz="732" dirty="0">
                <a:solidFill>
                  <a:srgbClr val="FFFFFF"/>
                </a:solidFill>
                <a:latin typeface="Noto Sans" pitchFamily="34" charset="0"/>
                <a:ea typeface="Noto Sans" pitchFamily="34" charset="-122"/>
                <a:cs typeface="Noto Sans" pitchFamily="34" charset="-120"/>
              </a:rPr>
              <a:t>Low</a:t>
            </a:r>
            <a:endParaRPr lang="en-US" sz="732" dirty="0"/>
          </a:p>
        </p:txBody>
      </p:sp>
      <p:sp>
        <p:nvSpPr>
          <p:cNvPr id="51" name="Text 45"/>
          <p:cNvSpPr/>
          <p:nvPr/>
        </p:nvSpPr>
        <p:spPr>
          <a:xfrm>
            <a:off x="4857750" y="3979069"/>
            <a:ext cx="1071563" cy="342900"/>
          </a:xfrm>
          <a:prstGeom prst="rect">
            <a:avLst/>
          </a:prstGeom>
          <a:noFill/>
          <a:ln/>
        </p:spPr>
        <p:txBody>
          <a:bodyPr wrap="square" lIns="0" tIns="0" rIns="0" bIns="0" rtlCol="0" anchor="ctr">
            <a:spAutoFit/>
          </a:bodyPr>
          <a:lstStyle/>
          <a:p>
            <a:pPr marL="0" indent="0">
              <a:buNone/>
            </a:pPr>
            <a:r>
              <a:rPr lang="en-US" sz="837" b="1" dirty="0">
                <a:solidFill>
                  <a:srgbClr val="FFFFFF"/>
                </a:solidFill>
                <a:latin typeface="Noto Sans" pitchFamily="34" charset="0"/>
                <a:ea typeface="Noto Sans" pitchFamily="34" charset="-122"/>
                <a:cs typeface="Noto Sans" pitchFamily="34" charset="-120"/>
              </a:rPr>
              <a:t>Employee Satisfaction</a:t>
            </a:r>
            <a:endParaRPr lang="en-US" sz="837" dirty="0"/>
          </a:p>
        </p:txBody>
      </p:sp>
      <p:sp>
        <p:nvSpPr>
          <p:cNvPr id="52" name="Shape 46"/>
          <p:cNvSpPr/>
          <p:nvPr/>
        </p:nvSpPr>
        <p:spPr>
          <a:xfrm>
            <a:off x="5929313" y="4061222"/>
            <a:ext cx="2643188" cy="178594"/>
          </a:xfrm>
          <a:prstGeom prst="rect">
            <a:avLst/>
          </a:prstGeom>
          <a:solidFill>
            <a:srgbClr val="FFFFFF">
              <a:alpha val="10000"/>
            </a:srgbClr>
          </a:solidFill>
          <a:ln/>
        </p:spPr>
      </p:sp>
      <p:sp>
        <p:nvSpPr>
          <p:cNvPr id="53" name="Shape 47"/>
          <p:cNvSpPr/>
          <p:nvPr/>
        </p:nvSpPr>
        <p:spPr>
          <a:xfrm>
            <a:off x="5929313" y="4061222"/>
            <a:ext cx="2246709" cy="178594"/>
          </a:xfrm>
          <a:prstGeom prst="rect">
            <a:avLst/>
          </a:prstGeom>
          <a:solidFill>
            <a:srgbClr val="00B2A9"/>
          </a:solidFill>
          <a:ln/>
        </p:spPr>
      </p:sp>
      <p:sp>
        <p:nvSpPr>
          <p:cNvPr id="54" name="Text 48"/>
          <p:cNvSpPr/>
          <p:nvPr/>
        </p:nvSpPr>
        <p:spPr>
          <a:xfrm>
            <a:off x="5929313" y="4061222"/>
            <a:ext cx="2246709" cy="178594"/>
          </a:xfrm>
          <a:prstGeom prst="rect">
            <a:avLst/>
          </a:prstGeom>
          <a:noFill/>
          <a:ln/>
        </p:spPr>
        <p:txBody>
          <a:bodyPr wrap="none" lIns="0" tIns="0" rIns="85090" bIns="0" rtlCol="0" anchor="ctr">
            <a:spAutoFit/>
          </a:bodyPr>
          <a:lstStyle/>
          <a:p>
            <a:pPr marL="0" indent="0">
              <a:buNone/>
            </a:pPr>
            <a:r>
              <a:rPr lang="en-US" sz="732" dirty="0">
                <a:solidFill>
                  <a:srgbClr val="FFFFFF"/>
                </a:solidFill>
                <a:latin typeface="Noto Sans" pitchFamily="34" charset="0"/>
                <a:ea typeface="Noto Sans" pitchFamily="34" charset="-122"/>
                <a:cs typeface="Noto Sans" pitchFamily="34" charset="-120"/>
              </a:rPr>
              <a:t>High</a:t>
            </a:r>
            <a:endParaRPr lang="en-US" sz="732"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9144000" cy="5143500"/>
          </a:xfrm>
          <a:prstGeom prst="rect">
            <a:avLst/>
          </a:prstGeom>
        </p:spPr>
      </p:pic>
      <p:sp>
        <p:nvSpPr>
          <p:cNvPr id="3" name="Text 0"/>
          <p:cNvSpPr/>
          <p:nvPr/>
        </p:nvSpPr>
        <p:spPr>
          <a:xfrm>
            <a:off x="428625" y="428625"/>
            <a:ext cx="8286750" cy="385763"/>
          </a:xfrm>
          <a:prstGeom prst="rect">
            <a:avLst/>
          </a:prstGeom>
          <a:noFill/>
          <a:ln/>
        </p:spPr>
        <p:txBody>
          <a:bodyPr wrap="none" lIns="0" tIns="0" rIns="0" bIns="0" rtlCol="0" anchor="ctr">
            <a:spAutoFit/>
          </a:bodyPr>
          <a:lstStyle/>
          <a:p>
            <a:pPr marL="0" indent="0">
              <a:buNone/>
            </a:pPr>
            <a:r>
              <a:rPr lang="en-US" sz="2025" b="1" dirty="0">
                <a:solidFill>
                  <a:srgbClr val="FFFFFF"/>
                </a:solidFill>
                <a:latin typeface="Noto Sans" pitchFamily="34" charset="0"/>
                <a:ea typeface="Noto Sans" pitchFamily="34" charset="-122"/>
                <a:cs typeface="Noto Sans" pitchFamily="34" charset="-120"/>
              </a:rPr>
              <a:t>System Development Approach</a:t>
            </a:r>
            <a:endParaRPr lang="en-US" sz="2025" dirty="0"/>
          </a:p>
        </p:txBody>
      </p:sp>
      <p:sp>
        <p:nvSpPr>
          <p:cNvPr id="4" name="Shape 1"/>
          <p:cNvSpPr/>
          <p:nvPr/>
        </p:nvSpPr>
        <p:spPr>
          <a:xfrm>
            <a:off x="428625" y="921544"/>
            <a:ext cx="571500" cy="35719"/>
          </a:xfrm>
          <a:prstGeom prst="rect">
            <a:avLst/>
          </a:prstGeom>
          <a:solidFill>
            <a:srgbClr val="00B2A9"/>
          </a:solidFill>
          <a:ln/>
        </p:spPr>
      </p:sp>
      <p:sp>
        <p:nvSpPr>
          <p:cNvPr id="5" name="Text 2"/>
          <p:cNvSpPr/>
          <p:nvPr/>
        </p:nvSpPr>
        <p:spPr>
          <a:xfrm>
            <a:off x="428625" y="1314450"/>
            <a:ext cx="4000500" cy="235744"/>
          </a:xfrm>
          <a:prstGeom prst="rect">
            <a:avLst/>
          </a:prstGeom>
          <a:noFill/>
          <a:ln/>
        </p:spPr>
        <p:txBody>
          <a:bodyPr wrap="none" lIns="0" tIns="0" rIns="0" bIns="0" rtlCol="0" anchor="ctr">
            <a:spAutoFit/>
          </a:bodyPr>
          <a:lstStyle/>
          <a:p>
            <a:pPr marL="0" indent="0">
              <a:buNone/>
            </a:pPr>
            <a:r>
              <a:rPr lang="en-US" sz="1238" b="1" dirty="0">
                <a:solidFill>
                  <a:srgbClr val="00B2A9"/>
                </a:solidFill>
                <a:latin typeface="Noto Sans" pitchFamily="34" charset="0"/>
                <a:ea typeface="Noto Sans" pitchFamily="34" charset="-122"/>
                <a:cs typeface="Noto Sans" pitchFamily="34" charset="-120"/>
              </a:rPr>
              <a:t>Technology Stack</a:t>
            </a:r>
            <a:endParaRPr lang="en-US" sz="1238" dirty="0"/>
          </a:p>
        </p:txBody>
      </p:sp>
      <p:sp>
        <p:nvSpPr>
          <p:cNvPr id="6" name="Text 3"/>
          <p:cNvSpPr/>
          <p:nvPr/>
        </p:nvSpPr>
        <p:spPr>
          <a:xfrm>
            <a:off x="428625" y="1693069"/>
            <a:ext cx="4000500" cy="192881"/>
          </a:xfrm>
          <a:prstGeom prst="rect">
            <a:avLst/>
          </a:prstGeom>
          <a:noFill/>
          <a:ln/>
        </p:spPr>
        <p:txBody>
          <a:bodyPr wrap="none" lIns="0" tIns="0" rIns="0" bIns="0" rtlCol="0" anchor="ctr">
            <a:spAutoFit/>
          </a:bodyPr>
          <a:lstStyle/>
          <a:p>
            <a:pPr marL="0" indent="0">
              <a:buNone/>
            </a:pPr>
            <a:r>
              <a:rPr lang="en-US" sz="942" b="1" dirty="0">
                <a:solidFill>
                  <a:srgbClr val="0072CE"/>
                </a:solidFill>
                <a:latin typeface="Noto Sans" pitchFamily="34" charset="0"/>
                <a:ea typeface="Noto Sans" pitchFamily="34" charset="-122"/>
                <a:cs typeface="Noto Sans" pitchFamily="34" charset="-120"/>
              </a:rPr>
              <a:t>Programming Language &amp; Environment</a:t>
            </a:r>
            <a:endParaRPr lang="en-US" sz="942" dirty="0"/>
          </a:p>
        </p:txBody>
      </p:sp>
      <p:sp>
        <p:nvSpPr>
          <p:cNvPr id="7" name="Shape 4"/>
          <p:cNvSpPr/>
          <p:nvPr/>
        </p:nvSpPr>
        <p:spPr>
          <a:xfrm>
            <a:off x="571500" y="1957388"/>
            <a:ext cx="1007101" cy="285750"/>
          </a:xfrm>
          <a:prstGeom prst="rect">
            <a:avLst/>
          </a:prstGeom>
          <a:solidFill>
            <a:srgbClr val="FFFFFF">
              <a:alpha val="10000"/>
            </a:srgbClr>
          </a:solidFill>
          <a:ln/>
        </p:spPr>
      </p:sp>
      <p:pic>
        <p:nvPicPr>
          <p:cNvPr id="8" name="Image 1" descr="preencoded.png"/>
          <p:cNvPicPr>
            <a:picLocks noChangeAspect="1"/>
          </p:cNvPicPr>
          <p:nvPr/>
        </p:nvPicPr>
        <p:blipFill>
          <a:blip r:embed="rId4"/>
          <a:stretch>
            <a:fillRect/>
          </a:stretch>
        </p:blipFill>
        <p:spPr>
          <a:xfrm>
            <a:off x="678656" y="2043113"/>
            <a:ext cx="100013" cy="114300"/>
          </a:xfrm>
          <a:prstGeom prst="rect">
            <a:avLst/>
          </a:prstGeom>
        </p:spPr>
      </p:pic>
      <p:sp>
        <p:nvSpPr>
          <p:cNvPr id="9" name="Text 5"/>
          <p:cNvSpPr/>
          <p:nvPr/>
        </p:nvSpPr>
        <p:spPr>
          <a:xfrm>
            <a:off x="835819" y="2014538"/>
            <a:ext cx="635626" cy="171450"/>
          </a:xfrm>
          <a:prstGeom prst="rect">
            <a:avLst/>
          </a:prstGeom>
          <a:noFill/>
          <a:ln/>
        </p:spPr>
        <p:txBody>
          <a:bodyPr wrap="none" lIns="0" tIns="0" rIns="0" bIns="0" rtlCol="0" anchor="ctr">
            <a:spAutoFit/>
          </a:bodyPr>
          <a:lstStyle/>
          <a:p>
            <a:pPr marL="0" indent="0">
              <a:buNone/>
            </a:pPr>
            <a:r>
              <a:rPr lang="en-US" sz="837" dirty="0">
                <a:solidFill>
                  <a:srgbClr val="FFFFFF"/>
                </a:solidFill>
                <a:latin typeface="Noto Sans" pitchFamily="34" charset="0"/>
                <a:ea typeface="Noto Sans" pitchFamily="34" charset="-122"/>
                <a:cs typeface="Noto Sans" pitchFamily="34" charset="-120"/>
              </a:rPr>
              <a:t> Python 3.7+ </a:t>
            </a:r>
            <a:endParaRPr lang="en-US" sz="837" dirty="0"/>
          </a:p>
        </p:txBody>
      </p:sp>
      <p:sp>
        <p:nvSpPr>
          <p:cNvPr id="10" name="Shape 6"/>
          <p:cNvSpPr/>
          <p:nvPr/>
        </p:nvSpPr>
        <p:spPr>
          <a:xfrm>
            <a:off x="1650039" y="1957388"/>
            <a:ext cx="1313669" cy="285750"/>
          </a:xfrm>
          <a:prstGeom prst="rect">
            <a:avLst/>
          </a:prstGeom>
          <a:solidFill>
            <a:srgbClr val="FFFFFF">
              <a:alpha val="10000"/>
            </a:srgbClr>
          </a:solidFill>
          <a:ln/>
        </p:spPr>
      </p:sp>
      <p:pic>
        <p:nvPicPr>
          <p:cNvPr id="11" name="Image 2" descr="preencoded.png"/>
          <p:cNvPicPr>
            <a:picLocks noChangeAspect="1"/>
          </p:cNvPicPr>
          <p:nvPr/>
        </p:nvPicPr>
        <p:blipFill>
          <a:blip r:embed="rId5"/>
          <a:stretch>
            <a:fillRect/>
          </a:stretch>
        </p:blipFill>
        <p:spPr>
          <a:xfrm>
            <a:off x="1757195" y="2043113"/>
            <a:ext cx="100013" cy="114300"/>
          </a:xfrm>
          <a:prstGeom prst="rect">
            <a:avLst/>
          </a:prstGeom>
        </p:spPr>
      </p:pic>
      <p:sp>
        <p:nvSpPr>
          <p:cNvPr id="12" name="Text 7"/>
          <p:cNvSpPr/>
          <p:nvPr/>
        </p:nvSpPr>
        <p:spPr>
          <a:xfrm>
            <a:off x="1914358" y="2014538"/>
            <a:ext cx="942194" cy="171450"/>
          </a:xfrm>
          <a:prstGeom prst="rect">
            <a:avLst/>
          </a:prstGeom>
          <a:noFill/>
          <a:ln/>
        </p:spPr>
        <p:txBody>
          <a:bodyPr wrap="none" lIns="0" tIns="0" rIns="0" bIns="0" rtlCol="0" anchor="ctr">
            <a:spAutoFit/>
          </a:bodyPr>
          <a:lstStyle/>
          <a:p>
            <a:pPr marL="0" indent="0">
              <a:buNone/>
            </a:pPr>
            <a:r>
              <a:rPr lang="en-US" sz="837" dirty="0">
                <a:solidFill>
                  <a:srgbClr val="FFFFFF"/>
                </a:solidFill>
                <a:latin typeface="Noto Sans" pitchFamily="34" charset="0"/>
                <a:ea typeface="Noto Sans" pitchFamily="34" charset="-122"/>
                <a:cs typeface="Noto Sans" pitchFamily="34" charset="-120"/>
              </a:rPr>
              <a:t> Jupyter Notebook </a:t>
            </a:r>
            <a:endParaRPr lang="en-US" sz="837" dirty="0"/>
          </a:p>
        </p:txBody>
      </p:sp>
      <p:sp>
        <p:nvSpPr>
          <p:cNvPr id="13" name="Shape 8"/>
          <p:cNvSpPr/>
          <p:nvPr/>
        </p:nvSpPr>
        <p:spPr>
          <a:xfrm>
            <a:off x="3035145" y="1957388"/>
            <a:ext cx="851557" cy="285750"/>
          </a:xfrm>
          <a:prstGeom prst="rect">
            <a:avLst/>
          </a:prstGeom>
          <a:solidFill>
            <a:srgbClr val="FFFFFF">
              <a:alpha val="10000"/>
            </a:srgbClr>
          </a:solidFill>
          <a:ln/>
        </p:spPr>
      </p:sp>
      <p:pic>
        <p:nvPicPr>
          <p:cNvPr id="14" name="Image 3" descr="preencoded.png"/>
          <p:cNvPicPr>
            <a:picLocks noChangeAspect="1"/>
          </p:cNvPicPr>
          <p:nvPr/>
        </p:nvPicPr>
        <p:blipFill>
          <a:blip r:embed="rId6"/>
          <a:stretch>
            <a:fillRect/>
          </a:stretch>
        </p:blipFill>
        <p:spPr>
          <a:xfrm>
            <a:off x="3142301" y="2043113"/>
            <a:ext cx="142875" cy="114300"/>
          </a:xfrm>
          <a:prstGeom prst="rect">
            <a:avLst/>
          </a:prstGeom>
        </p:spPr>
      </p:pic>
      <p:sp>
        <p:nvSpPr>
          <p:cNvPr id="15" name="Text 9"/>
          <p:cNvSpPr/>
          <p:nvPr/>
        </p:nvSpPr>
        <p:spPr>
          <a:xfrm>
            <a:off x="3342326" y="2014538"/>
            <a:ext cx="437220" cy="171450"/>
          </a:xfrm>
          <a:prstGeom prst="rect">
            <a:avLst/>
          </a:prstGeom>
          <a:noFill/>
          <a:ln/>
        </p:spPr>
        <p:txBody>
          <a:bodyPr wrap="none" lIns="0" tIns="0" rIns="0" bIns="0" rtlCol="0" anchor="ctr">
            <a:spAutoFit/>
          </a:bodyPr>
          <a:lstStyle/>
          <a:p>
            <a:pPr marL="0" indent="0">
              <a:buNone/>
            </a:pPr>
            <a:r>
              <a:rPr lang="en-US" sz="837" dirty="0">
                <a:solidFill>
                  <a:srgbClr val="FFFFFF"/>
                </a:solidFill>
                <a:latin typeface="Noto Sans" pitchFamily="34" charset="0"/>
                <a:ea typeface="Noto Sans" pitchFamily="34" charset="-122"/>
                <a:cs typeface="Noto Sans" pitchFamily="34" charset="-120"/>
              </a:rPr>
              <a:t> VS Code </a:t>
            </a:r>
            <a:endParaRPr lang="en-US" sz="837" dirty="0"/>
          </a:p>
        </p:txBody>
      </p:sp>
      <p:sp>
        <p:nvSpPr>
          <p:cNvPr id="16" name="Text 10"/>
          <p:cNvSpPr/>
          <p:nvPr/>
        </p:nvSpPr>
        <p:spPr>
          <a:xfrm>
            <a:off x="428625" y="2386013"/>
            <a:ext cx="4000500" cy="192881"/>
          </a:xfrm>
          <a:prstGeom prst="rect">
            <a:avLst/>
          </a:prstGeom>
          <a:noFill/>
          <a:ln/>
        </p:spPr>
        <p:txBody>
          <a:bodyPr wrap="none" lIns="0" tIns="0" rIns="0" bIns="0" rtlCol="0" anchor="ctr">
            <a:spAutoFit/>
          </a:bodyPr>
          <a:lstStyle/>
          <a:p>
            <a:pPr marL="0" indent="0">
              <a:buNone/>
            </a:pPr>
            <a:r>
              <a:rPr lang="en-US" sz="942" b="1" dirty="0">
                <a:solidFill>
                  <a:srgbClr val="0072CE"/>
                </a:solidFill>
                <a:latin typeface="Noto Sans" pitchFamily="34" charset="0"/>
                <a:ea typeface="Noto Sans" pitchFamily="34" charset="-122"/>
                <a:cs typeface="Noto Sans" pitchFamily="34" charset="-120"/>
              </a:rPr>
              <a:t>Libraries Required</a:t>
            </a:r>
            <a:endParaRPr lang="en-US" sz="942" dirty="0"/>
          </a:p>
        </p:txBody>
      </p:sp>
      <p:sp>
        <p:nvSpPr>
          <p:cNvPr id="17" name="Shape 11"/>
          <p:cNvSpPr/>
          <p:nvPr/>
        </p:nvSpPr>
        <p:spPr>
          <a:xfrm>
            <a:off x="571500" y="2650331"/>
            <a:ext cx="780008" cy="285750"/>
          </a:xfrm>
          <a:prstGeom prst="rect">
            <a:avLst/>
          </a:prstGeom>
          <a:solidFill>
            <a:srgbClr val="FFFFFF">
              <a:alpha val="10000"/>
            </a:srgbClr>
          </a:solidFill>
          <a:ln/>
        </p:spPr>
      </p:sp>
      <p:pic>
        <p:nvPicPr>
          <p:cNvPr id="18" name="Image 4" descr="preencoded.png"/>
          <p:cNvPicPr>
            <a:picLocks noChangeAspect="1"/>
          </p:cNvPicPr>
          <p:nvPr/>
        </p:nvPicPr>
        <p:blipFill>
          <a:blip r:embed="rId7"/>
          <a:stretch>
            <a:fillRect/>
          </a:stretch>
        </p:blipFill>
        <p:spPr>
          <a:xfrm>
            <a:off x="678656" y="2736056"/>
            <a:ext cx="114300" cy="114300"/>
          </a:xfrm>
          <a:prstGeom prst="rect">
            <a:avLst/>
          </a:prstGeom>
        </p:spPr>
      </p:pic>
      <p:sp>
        <p:nvSpPr>
          <p:cNvPr id="19" name="Text 12"/>
          <p:cNvSpPr/>
          <p:nvPr/>
        </p:nvSpPr>
        <p:spPr>
          <a:xfrm>
            <a:off x="850106" y="2707481"/>
            <a:ext cx="394246" cy="171450"/>
          </a:xfrm>
          <a:prstGeom prst="rect">
            <a:avLst/>
          </a:prstGeom>
          <a:noFill/>
          <a:ln/>
        </p:spPr>
        <p:txBody>
          <a:bodyPr wrap="none" lIns="0" tIns="0" rIns="0" bIns="0" rtlCol="0" anchor="ctr">
            <a:spAutoFit/>
          </a:bodyPr>
          <a:lstStyle/>
          <a:p>
            <a:pPr marL="0" indent="0">
              <a:buNone/>
            </a:pPr>
            <a:r>
              <a:rPr lang="en-US" sz="837" dirty="0">
                <a:solidFill>
                  <a:srgbClr val="FFFFFF"/>
                </a:solidFill>
                <a:latin typeface="Noto Sans" pitchFamily="34" charset="0"/>
                <a:ea typeface="Noto Sans" pitchFamily="34" charset="-122"/>
                <a:cs typeface="Noto Sans" pitchFamily="34" charset="-120"/>
              </a:rPr>
              <a:t> pandas </a:t>
            </a:r>
            <a:endParaRPr lang="en-US" sz="837" dirty="0"/>
          </a:p>
        </p:txBody>
      </p:sp>
      <p:sp>
        <p:nvSpPr>
          <p:cNvPr id="20" name="Shape 13"/>
          <p:cNvSpPr/>
          <p:nvPr/>
        </p:nvSpPr>
        <p:spPr>
          <a:xfrm>
            <a:off x="1422946" y="2650331"/>
            <a:ext cx="731648" cy="285750"/>
          </a:xfrm>
          <a:prstGeom prst="rect">
            <a:avLst/>
          </a:prstGeom>
          <a:solidFill>
            <a:srgbClr val="FFFFFF">
              <a:alpha val="10000"/>
            </a:srgbClr>
          </a:solidFill>
          <a:ln/>
        </p:spPr>
      </p:sp>
      <p:pic>
        <p:nvPicPr>
          <p:cNvPr id="21" name="Image 5" descr="preencoded.png"/>
          <p:cNvPicPr>
            <a:picLocks noChangeAspect="1"/>
          </p:cNvPicPr>
          <p:nvPr/>
        </p:nvPicPr>
        <p:blipFill>
          <a:blip r:embed="rId8"/>
          <a:stretch>
            <a:fillRect/>
          </a:stretch>
        </p:blipFill>
        <p:spPr>
          <a:xfrm>
            <a:off x="1530102" y="2736056"/>
            <a:ext cx="85725" cy="114300"/>
          </a:xfrm>
          <a:prstGeom prst="rect">
            <a:avLst/>
          </a:prstGeom>
        </p:spPr>
      </p:pic>
      <p:sp>
        <p:nvSpPr>
          <p:cNvPr id="22" name="Text 14"/>
          <p:cNvSpPr/>
          <p:nvPr/>
        </p:nvSpPr>
        <p:spPr>
          <a:xfrm>
            <a:off x="1672977" y="2707481"/>
            <a:ext cx="374461" cy="171450"/>
          </a:xfrm>
          <a:prstGeom prst="rect">
            <a:avLst/>
          </a:prstGeom>
          <a:noFill/>
          <a:ln/>
        </p:spPr>
        <p:txBody>
          <a:bodyPr wrap="none" lIns="0" tIns="0" rIns="0" bIns="0" rtlCol="0" anchor="ctr">
            <a:spAutoFit/>
          </a:bodyPr>
          <a:lstStyle/>
          <a:p>
            <a:pPr marL="0" indent="0">
              <a:buNone/>
            </a:pPr>
            <a:r>
              <a:rPr lang="en-US" sz="837" dirty="0">
                <a:solidFill>
                  <a:srgbClr val="FFFFFF"/>
                </a:solidFill>
                <a:latin typeface="Noto Sans" pitchFamily="34" charset="0"/>
                <a:ea typeface="Noto Sans" pitchFamily="34" charset="-122"/>
                <a:cs typeface="Noto Sans" pitchFamily="34" charset="-120"/>
              </a:rPr>
              <a:t> numpy </a:t>
            </a:r>
            <a:endParaRPr lang="en-US" sz="837" dirty="0"/>
          </a:p>
        </p:txBody>
      </p:sp>
      <p:sp>
        <p:nvSpPr>
          <p:cNvPr id="23" name="Shape 15"/>
          <p:cNvSpPr/>
          <p:nvPr/>
        </p:nvSpPr>
        <p:spPr>
          <a:xfrm>
            <a:off x="2226032" y="2650331"/>
            <a:ext cx="969401" cy="285750"/>
          </a:xfrm>
          <a:prstGeom prst="rect">
            <a:avLst/>
          </a:prstGeom>
          <a:solidFill>
            <a:srgbClr val="FFFFFF">
              <a:alpha val="10000"/>
            </a:srgbClr>
          </a:solidFill>
          <a:ln/>
        </p:spPr>
      </p:sp>
      <p:pic>
        <p:nvPicPr>
          <p:cNvPr id="24" name="Image 6" descr="preencoded.png"/>
          <p:cNvPicPr>
            <a:picLocks noChangeAspect="1"/>
          </p:cNvPicPr>
          <p:nvPr/>
        </p:nvPicPr>
        <p:blipFill>
          <a:blip r:embed="rId9"/>
          <a:stretch>
            <a:fillRect/>
          </a:stretch>
        </p:blipFill>
        <p:spPr>
          <a:xfrm>
            <a:off x="2333188" y="2736056"/>
            <a:ext cx="114300" cy="114300"/>
          </a:xfrm>
          <a:prstGeom prst="rect">
            <a:avLst/>
          </a:prstGeom>
        </p:spPr>
      </p:pic>
      <p:sp>
        <p:nvSpPr>
          <p:cNvPr id="25" name="Text 16"/>
          <p:cNvSpPr/>
          <p:nvPr/>
        </p:nvSpPr>
        <p:spPr>
          <a:xfrm>
            <a:off x="2504638" y="2707481"/>
            <a:ext cx="583639" cy="171450"/>
          </a:xfrm>
          <a:prstGeom prst="rect">
            <a:avLst/>
          </a:prstGeom>
          <a:noFill/>
          <a:ln/>
        </p:spPr>
        <p:txBody>
          <a:bodyPr wrap="none" lIns="0" tIns="0" rIns="0" bIns="0" rtlCol="0" anchor="ctr">
            <a:spAutoFit/>
          </a:bodyPr>
          <a:lstStyle/>
          <a:p>
            <a:pPr marL="0" indent="0">
              <a:buNone/>
            </a:pPr>
            <a:r>
              <a:rPr lang="en-US" sz="837" dirty="0">
                <a:solidFill>
                  <a:srgbClr val="FFFFFF"/>
                </a:solidFill>
                <a:latin typeface="Noto Sans" pitchFamily="34" charset="0"/>
                <a:ea typeface="Noto Sans" pitchFamily="34" charset="-122"/>
                <a:cs typeface="Noto Sans" pitchFamily="34" charset="-120"/>
              </a:rPr>
              <a:t> scikit-learn </a:t>
            </a:r>
            <a:endParaRPr lang="en-US" sz="837" dirty="0"/>
          </a:p>
        </p:txBody>
      </p:sp>
      <p:sp>
        <p:nvSpPr>
          <p:cNvPr id="26" name="Shape 17"/>
          <p:cNvSpPr/>
          <p:nvPr/>
        </p:nvSpPr>
        <p:spPr>
          <a:xfrm>
            <a:off x="3266870" y="2650331"/>
            <a:ext cx="937506" cy="285750"/>
          </a:xfrm>
          <a:prstGeom prst="rect">
            <a:avLst/>
          </a:prstGeom>
          <a:solidFill>
            <a:srgbClr val="FFFFFF">
              <a:alpha val="10000"/>
            </a:srgbClr>
          </a:solidFill>
          <a:ln/>
        </p:spPr>
      </p:sp>
      <p:pic>
        <p:nvPicPr>
          <p:cNvPr id="27" name="Image 7" descr="preencoded.png"/>
          <p:cNvPicPr>
            <a:picLocks noChangeAspect="1"/>
          </p:cNvPicPr>
          <p:nvPr/>
        </p:nvPicPr>
        <p:blipFill>
          <a:blip r:embed="rId10"/>
          <a:stretch>
            <a:fillRect/>
          </a:stretch>
        </p:blipFill>
        <p:spPr>
          <a:xfrm>
            <a:off x="3374027" y="2736056"/>
            <a:ext cx="114300" cy="114300"/>
          </a:xfrm>
          <a:prstGeom prst="rect">
            <a:avLst/>
          </a:prstGeom>
        </p:spPr>
      </p:pic>
      <p:sp>
        <p:nvSpPr>
          <p:cNvPr id="28" name="Text 18"/>
          <p:cNvSpPr/>
          <p:nvPr/>
        </p:nvSpPr>
        <p:spPr>
          <a:xfrm>
            <a:off x="3545477" y="2707481"/>
            <a:ext cx="551743" cy="171450"/>
          </a:xfrm>
          <a:prstGeom prst="rect">
            <a:avLst/>
          </a:prstGeom>
          <a:noFill/>
          <a:ln/>
        </p:spPr>
        <p:txBody>
          <a:bodyPr wrap="none" lIns="0" tIns="0" rIns="0" bIns="0" rtlCol="0" anchor="ctr">
            <a:spAutoFit/>
          </a:bodyPr>
          <a:lstStyle/>
          <a:p>
            <a:pPr marL="0" indent="0">
              <a:buNone/>
            </a:pPr>
            <a:r>
              <a:rPr lang="en-US" sz="837" dirty="0">
                <a:solidFill>
                  <a:srgbClr val="FFFFFF"/>
                </a:solidFill>
                <a:latin typeface="Noto Sans" pitchFamily="34" charset="0"/>
                <a:ea typeface="Noto Sans" pitchFamily="34" charset="-122"/>
                <a:cs typeface="Noto Sans" pitchFamily="34" charset="-120"/>
              </a:rPr>
              <a:t> matplotlib </a:t>
            </a:r>
            <a:endParaRPr lang="en-US" sz="837" dirty="0"/>
          </a:p>
        </p:txBody>
      </p:sp>
      <p:sp>
        <p:nvSpPr>
          <p:cNvPr id="29" name="Shape 19"/>
          <p:cNvSpPr/>
          <p:nvPr/>
        </p:nvSpPr>
        <p:spPr>
          <a:xfrm>
            <a:off x="571500" y="3007519"/>
            <a:ext cx="826415" cy="285750"/>
          </a:xfrm>
          <a:prstGeom prst="rect">
            <a:avLst/>
          </a:prstGeom>
          <a:solidFill>
            <a:srgbClr val="FFFFFF">
              <a:alpha val="10000"/>
            </a:srgbClr>
          </a:solidFill>
          <a:ln/>
        </p:spPr>
      </p:sp>
      <p:pic>
        <p:nvPicPr>
          <p:cNvPr id="30" name="Image 8" descr="preencoded.png"/>
          <p:cNvPicPr>
            <a:picLocks noChangeAspect="1"/>
          </p:cNvPicPr>
          <p:nvPr/>
        </p:nvPicPr>
        <p:blipFill>
          <a:blip r:embed="rId11"/>
          <a:stretch>
            <a:fillRect/>
          </a:stretch>
        </p:blipFill>
        <p:spPr>
          <a:xfrm>
            <a:off x="678656" y="3093244"/>
            <a:ext cx="114300" cy="114300"/>
          </a:xfrm>
          <a:prstGeom prst="rect">
            <a:avLst/>
          </a:prstGeom>
        </p:spPr>
      </p:pic>
      <p:sp>
        <p:nvSpPr>
          <p:cNvPr id="31" name="Text 20"/>
          <p:cNvSpPr/>
          <p:nvPr/>
        </p:nvSpPr>
        <p:spPr>
          <a:xfrm>
            <a:off x="850106" y="3064669"/>
            <a:ext cx="440652" cy="171450"/>
          </a:xfrm>
          <a:prstGeom prst="rect">
            <a:avLst/>
          </a:prstGeom>
          <a:noFill/>
          <a:ln/>
        </p:spPr>
        <p:txBody>
          <a:bodyPr wrap="none" lIns="0" tIns="0" rIns="0" bIns="0" rtlCol="0" anchor="ctr">
            <a:spAutoFit/>
          </a:bodyPr>
          <a:lstStyle/>
          <a:p>
            <a:pPr marL="0" indent="0">
              <a:buNone/>
            </a:pPr>
            <a:r>
              <a:rPr lang="en-US" sz="837" dirty="0">
                <a:solidFill>
                  <a:srgbClr val="FFFFFF"/>
                </a:solidFill>
                <a:latin typeface="Noto Sans" pitchFamily="34" charset="0"/>
                <a:ea typeface="Noto Sans" pitchFamily="34" charset="-122"/>
                <a:cs typeface="Noto Sans" pitchFamily="34" charset="-120"/>
              </a:rPr>
              <a:t> seaborn </a:t>
            </a:r>
            <a:endParaRPr lang="en-US" sz="837" dirty="0"/>
          </a:p>
        </p:txBody>
      </p:sp>
      <p:sp>
        <p:nvSpPr>
          <p:cNvPr id="32" name="Shape 21"/>
          <p:cNvSpPr/>
          <p:nvPr/>
        </p:nvSpPr>
        <p:spPr>
          <a:xfrm>
            <a:off x="1469352" y="3007519"/>
            <a:ext cx="876700" cy="285750"/>
          </a:xfrm>
          <a:prstGeom prst="rect">
            <a:avLst/>
          </a:prstGeom>
          <a:solidFill>
            <a:srgbClr val="FFFFFF">
              <a:alpha val="10000"/>
            </a:srgbClr>
          </a:solidFill>
          <a:ln/>
        </p:spPr>
      </p:sp>
      <p:pic>
        <p:nvPicPr>
          <p:cNvPr id="33" name="Image 9" descr="preencoded.png"/>
          <p:cNvPicPr>
            <a:picLocks noChangeAspect="1"/>
          </p:cNvPicPr>
          <p:nvPr/>
        </p:nvPicPr>
        <p:blipFill>
          <a:blip r:embed="rId12"/>
          <a:stretch>
            <a:fillRect/>
          </a:stretch>
        </p:blipFill>
        <p:spPr>
          <a:xfrm>
            <a:off x="1576508" y="3093244"/>
            <a:ext cx="128588" cy="114300"/>
          </a:xfrm>
          <a:prstGeom prst="rect">
            <a:avLst/>
          </a:prstGeom>
        </p:spPr>
      </p:pic>
      <p:sp>
        <p:nvSpPr>
          <p:cNvPr id="34" name="Text 22"/>
          <p:cNvSpPr/>
          <p:nvPr/>
        </p:nvSpPr>
        <p:spPr>
          <a:xfrm>
            <a:off x="1762246" y="3064669"/>
            <a:ext cx="476650" cy="171450"/>
          </a:xfrm>
          <a:prstGeom prst="rect">
            <a:avLst/>
          </a:prstGeom>
          <a:noFill/>
          <a:ln/>
        </p:spPr>
        <p:txBody>
          <a:bodyPr wrap="none" lIns="0" tIns="0" rIns="0" bIns="0" rtlCol="0" anchor="ctr">
            <a:spAutoFit/>
          </a:bodyPr>
          <a:lstStyle/>
          <a:p>
            <a:pPr marL="0" indent="0">
              <a:buNone/>
            </a:pPr>
            <a:r>
              <a:rPr lang="en-US" sz="837" dirty="0">
                <a:solidFill>
                  <a:srgbClr val="FFFFFF"/>
                </a:solidFill>
                <a:latin typeface="Noto Sans" pitchFamily="34" charset="0"/>
                <a:ea typeface="Noto Sans" pitchFamily="34" charset="-122"/>
                <a:cs typeface="Noto Sans" pitchFamily="34" charset="-120"/>
              </a:rPr>
              <a:t> streamlit </a:t>
            </a:r>
            <a:endParaRPr lang="en-US" sz="837" dirty="0"/>
          </a:p>
        </p:txBody>
      </p:sp>
      <p:sp>
        <p:nvSpPr>
          <p:cNvPr id="35" name="Shape 23"/>
          <p:cNvSpPr/>
          <p:nvPr/>
        </p:nvSpPr>
        <p:spPr>
          <a:xfrm>
            <a:off x="2417490" y="3007519"/>
            <a:ext cx="669699" cy="285750"/>
          </a:xfrm>
          <a:prstGeom prst="rect">
            <a:avLst/>
          </a:prstGeom>
          <a:solidFill>
            <a:srgbClr val="FFFFFF">
              <a:alpha val="10000"/>
            </a:srgbClr>
          </a:solidFill>
          <a:ln/>
        </p:spPr>
      </p:sp>
      <p:pic>
        <p:nvPicPr>
          <p:cNvPr id="36" name="Image 10" descr="preencoded.png"/>
          <p:cNvPicPr>
            <a:picLocks noChangeAspect="1"/>
          </p:cNvPicPr>
          <p:nvPr/>
        </p:nvPicPr>
        <p:blipFill>
          <a:blip r:embed="rId13"/>
          <a:stretch>
            <a:fillRect/>
          </a:stretch>
        </p:blipFill>
        <p:spPr>
          <a:xfrm>
            <a:off x="2524646" y="3093244"/>
            <a:ext cx="100013" cy="114300"/>
          </a:xfrm>
          <a:prstGeom prst="rect">
            <a:avLst/>
          </a:prstGeom>
        </p:spPr>
      </p:pic>
      <p:sp>
        <p:nvSpPr>
          <p:cNvPr id="37" name="Text 24"/>
          <p:cNvSpPr/>
          <p:nvPr/>
        </p:nvSpPr>
        <p:spPr>
          <a:xfrm>
            <a:off x="2681808" y="3064669"/>
            <a:ext cx="298224" cy="171450"/>
          </a:xfrm>
          <a:prstGeom prst="rect">
            <a:avLst/>
          </a:prstGeom>
          <a:noFill/>
          <a:ln/>
        </p:spPr>
        <p:txBody>
          <a:bodyPr wrap="none" lIns="0" tIns="0" rIns="0" bIns="0" rtlCol="0" anchor="ctr">
            <a:spAutoFit/>
          </a:bodyPr>
          <a:lstStyle/>
          <a:p>
            <a:pPr marL="0" indent="0">
              <a:buNone/>
            </a:pPr>
            <a:r>
              <a:rPr lang="en-US" sz="837" dirty="0">
                <a:solidFill>
                  <a:srgbClr val="FFFFFF"/>
                </a:solidFill>
                <a:latin typeface="Noto Sans" pitchFamily="34" charset="0"/>
                <a:ea typeface="Noto Sans" pitchFamily="34" charset="-122"/>
                <a:cs typeface="Noto Sans" pitchFamily="34" charset="-120"/>
              </a:rPr>
              <a:t> joblib </a:t>
            </a:r>
            <a:endParaRPr lang="en-US" sz="837" dirty="0"/>
          </a:p>
        </p:txBody>
      </p:sp>
      <p:sp>
        <p:nvSpPr>
          <p:cNvPr id="38" name="Text 25"/>
          <p:cNvSpPr/>
          <p:nvPr/>
        </p:nvSpPr>
        <p:spPr>
          <a:xfrm>
            <a:off x="428625" y="3507581"/>
            <a:ext cx="4000500" cy="235744"/>
          </a:xfrm>
          <a:prstGeom prst="rect">
            <a:avLst/>
          </a:prstGeom>
          <a:noFill/>
          <a:ln/>
        </p:spPr>
        <p:txBody>
          <a:bodyPr wrap="none" lIns="0" tIns="0" rIns="0" bIns="0" rtlCol="0" anchor="ctr">
            <a:spAutoFit/>
          </a:bodyPr>
          <a:lstStyle/>
          <a:p>
            <a:pPr marL="0" indent="0">
              <a:buNone/>
            </a:pPr>
            <a:r>
              <a:rPr lang="en-US" sz="1238" b="1" dirty="0">
                <a:solidFill>
                  <a:srgbClr val="00B2A9"/>
                </a:solidFill>
                <a:latin typeface="Noto Sans" pitchFamily="34" charset="0"/>
                <a:ea typeface="Noto Sans" pitchFamily="34" charset="-122"/>
                <a:cs typeface="Noto Sans" pitchFamily="34" charset="-120"/>
              </a:rPr>
              <a:t>System Requirements</a:t>
            </a:r>
            <a:endParaRPr lang="en-US" sz="1238" dirty="0"/>
          </a:p>
        </p:txBody>
      </p:sp>
      <p:pic>
        <p:nvPicPr>
          <p:cNvPr id="39" name="Image 11" descr="preencoded.png"/>
          <p:cNvPicPr>
            <a:picLocks noChangeAspect="1"/>
          </p:cNvPicPr>
          <p:nvPr/>
        </p:nvPicPr>
        <p:blipFill>
          <a:blip r:embed="rId14"/>
          <a:stretch>
            <a:fillRect/>
          </a:stretch>
        </p:blipFill>
        <p:spPr>
          <a:xfrm>
            <a:off x="428625" y="3936206"/>
            <a:ext cx="114300" cy="114300"/>
          </a:xfrm>
          <a:prstGeom prst="rect">
            <a:avLst/>
          </a:prstGeom>
        </p:spPr>
      </p:pic>
      <p:sp>
        <p:nvSpPr>
          <p:cNvPr id="40" name="Text 26"/>
          <p:cNvSpPr/>
          <p:nvPr/>
        </p:nvSpPr>
        <p:spPr>
          <a:xfrm>
            <a:off x="650081" y="3886200"/>
            <a:ext cx="1568667" cy="171450"/>
          </a:xfrm>
          <a:prstGeom prst="rect">
            <a:avLst/>
          </a:prstGeom>
          <a:noFill/>
          <a:ln/>
        </p:spPr>
        <p:txBody>
          <a:bodyPr wrap="none" lIns="0" tIns="0" rIns="0" bIns="0" rtlCol="0" anchor="ctr">
            <a:spAutoFit/>
          </a:bodyPr>
          <a:lstStyle/>
          <a:p>
            <a:pPr marL="0" indent="0">
              <a:buNone/>
            </a:pPr>
            <a:r>
              <a:rPr lang="en-US" sz="837" dirty="0">
                <a:solidFill>
                  <a:srgbClr val="FFFFFF"/>
                </a:solidFill>
                <a:latin typeface="Noto Sans" pitchFamily="34" charset="0"/>
                <a:ea typeface="Noto Sans" pitchFamily="34" charset="-122"/>
                <a:cs typeface="Noto Sans" pitchFamily="34" charset="-120"/>
              </a:rPr>
              <a:t> 8GB RAM for data processing </a:t>
            </a:r>
            <a:endParaRPr lang="en-US" sz="837" dirty="0"/>
          </a:p>
        </p:txBody>
      </p:sp>
      <p:pic>
        <p:nvPicPr>
          <p:cNvPr id="41" name="Image 12" descr="preencoded.png"/>
          <p:cNvPicPr>
            <a:picLocks noChangeAspect="1"/>
          </p:cNvPicPr>
          <p:nvPr/>
        </p:nvPicPr>
        <p:blipFill>
          <a:blip r:embed="rId15"/>
          <a:stretch>
            <a:fillRect/>
          </a:stretch>
        </p:blipFill>
        <p:spPr>
          <a:xfrm>
            <a:off x="428625" y="4236244"/>
            <a:ext cx="114300" cy="114300"/>
          </a:xfrm>
          <a:prstGeom prst="rect">
            <a:avLst/>
          </a:prstGeom>
        </p:spPr>
      </p:pic>
      <p:sp>
        <p:nvSpPr>
          <p:cNvPr id="42" name="Text 27"/>
          <p:cNvSpPr/>
          <p:nvPr/>
        </p:nvSpPr>
        <p:spPr>
          <a:xfrm>
            <a:off x="650081" y="4186238"/>
            <a:ext cx="2110001" cy="171450"/>
          </a:xfrm>
          <a:prstGeom prst="rect">
            <a:avLst/>
          </a:prstGeom>
          <a:noFill/>
          <a:ln/>
        </p:spPr>
        <p:txBody>
          <a:bodyPr wrap="none" lIns="0" tIns="0" rIns="0" bIns="0" rtlCol="0" anchor="ctr">
            <a:spAutoFit/>
          </a:bodyPr>
          <a:lstStyle/>
          <a:p>
            <a:pPr marL="0" indent="0">
              <a:buNone/>
            </a:pPr>
            <a:r>
              <a:rPr lang="en-US" sz="837" dirty="0">
                <a:solidFill>
                  <a:srgbClr val="FFFFFF"/>
                </a:solidFill>
                <a:latin typeface="Noto Sans" pitchFamily="34" charset="0"/>
                <a:ea typeface="Noto Sans" pitchFamily="34" charset="-122"/>
                <a:cs typeface="Noto Sans" pitchFamily="34" charset="-120"/>
              </a:rPr>
              <a:t> Multi-core processor for model training </a:t>
            </a:r>
            <a:endParaRPr lang="en-US" sz="837" dirty="0"/>
          </a:p>
        </p:txBody>
      </p:sp>
      <p:pic>
        <p:nvPicPr>
          <p:cNvPr id="43" name="Image 13" descr="preencoded.png"/>
          <p:cNvPicPr>
            <a:picLocks noChangeAspect="1"/>
          </p:cNvPicPr>
          <p:nvPr/>
        </p:nvPicPr>
        <p:blipFill>
          <a:blip r:embed="rId16"/>
          <a:stretch>
            <a:fillRect/>
          </a:stretch>
        </p:blipFill>
        <p:spPr>
          <a:xfrm>
            <a:off x="428625" y="4536281"/>
            <a:ext cx="114300" cy="114300"/>
          </a:xfrm>
          <a:prstGeom prst="rect">
            <a:avLst/>
          </a:prstGeom>
        </p:spPr>
      </p:pic>
      <p:sp>
        <p:nvSpPr>
          <p:cNvPr id="44" name="Text 28"/>
          <p:cNvSpPr/>
          <p:nvPr/>
        </p:nvSpPr>
        <p:spPr>
          <a:xfrm>
            <a:off x="650081" y="4486275"/>
            <a:ext cx="2029523" cy="171450"/>
          </a:xfrm>
          <a:prstGeom prst="rect">
            <a:avLst/>
          </a:prstGeom>
          <a:noFill/>
          <a:ln/>
        </p:spPr>
        <p:txBody>
          <a:bodyPr wrap="none" lIns="0" tIns="0" rIns="0" bIns="0" rtlCol="0" anchor="ctr">
            <a:spAutoFit/>
          </a:bodyPr>
          <a:lstStyle/>
          <a:p>
            <a:pPr marL="0" indent="0">
              <a:buNone/>
            </a:pPr>
            <a:r>
              <a:rPr lang="en-US" sz="837" dirty="0">
                <a:solidFill>
                  <a:srgbClr val="FFFFFF"/>
                </a:solidFill>
                <a:latin typeface="Noto Sans" pitchFamily="34" charset="0"/>
                <a:ea typeface="Noto Sans" pitchFamily="34" charset="-122"/>
                <a:cs typeface="Noto Sans" pitchFamily="34" charset="-120"/>
              </a:rPr>
              <a:t> Web browser for Streamlit application </a:t>
            </a:r>
            <a:endParaRPr lang="en-US" sz="837" dirty="0"/>
          </a:p>
        </p:txBody>
      </p:sp>
      <p:sp>
        <p:nvSpPr>
          <p:cNvPr id="45" name="Shape 29"/>
          <p:cNvSpPr/>
          <p:nvPr/>
        </p:nvSpPr>
        <p:spPr>
          <a:xfrm>
            <a:off x="4714875" y="1314450"/>
            <a:ext cx="4000500" cy="2857500"/>
          </a:xfrm>
          <a:prstGeom prst="rect">
            <a:avLst/>
          </a:prstGeom>
          <a:solidFill>
            <a:srgbClr val="FFFFFF">
              <a:alpha val="10000"/>
            </a:srgbClr>
          </a:solidFill>
          <a:ln/>
        </p:spPr>
      </p:sp>
      <p:sp>
        <p:nvSpPr>
          <p:cNvPr id="46" name="Text 30"/>
          <p:cNvSpPr/>
          <p:nvPr/>
        </p:nvSpPr>
        <p:spPr>
          <a:xfrm>
            <a:off x="4857750" y="1457325"/>
            <a:ext cx="3714750" cy="214313"/>
          </a:xfrm>
          <a:prstGeom prst="rect">
            <a:avLst/>
          </a:prstGeom>
          <a:noFill/>
          <a:ln/>
        </p:spPr>
        <p:txBody>
          <a:bodyPr wrap="none" lIns="0" tIns="0" rIns="0" bIns="0" rtlCol="0" anchor="ctr">
            <a:spAutoFit/>
          </a:bodyPr>
          <a:lstStyle/>
          <a:p>
            <a:pPr marL="0" indent="0" algn="ctr">
              <a:buNone/>
            </a:pPr>
            <a:r>
              <a:rPr lang="en-US" sz="1046" b="1" dirty="0">
                <a:solidFill>
                  <a:srgbClr val="00B2A9"/>
                </a:solidFill>
                <a:latin typeface="Noto Sans" pitchFamily="34" charset="0"/>
                <a:ea typeface="Noto Sans" pitchFamily="34" charset="-122"/>
                <a:cs typeface="Noto Sans" pitchFamily="34" charset="-120"/>
              </a:rPr>
              <a:t>Development Methodology</a:t>
            </a:r>
            <a:endParaRPr lang="en-US" sz="1046" dirty="0"/>
          </a:p>
        </p:txBody>
      </p:sp>
      <p:pic>
        <p:nvPicPr>
          <p:cNvPr id="47" name="Image 14" descr="preencoded.png"/>
          <p:cNvPicPr>
            <a:picLocks noChangeAspect="1"/>
          </p:cNvPicPr>
          <p:nvPr/>
        </p:nvPicPr>
        <p:blipFill>
          <a:blip r:embed="rId17"/>
          <a:stretch>
            <a:fillRect/>
          </a:stretch>
        </p:blipFill>
        <p:spPr>
          <a:xfrm>
            <a:off x="4857750" y="1814513"/>
            <a:ext cx="3714750" cy="2500313"/>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1"/>
            <a:ext cx="9144000" cy="5143499"/>
          </a:xfrm>
          <a:prstGeom prst="rect">
            <a:avLst/>
          </a:prstGeom>
        </p:spPr>
      </p:pic>
      <p:sp>
        <p:nvSpPr>
          <p:cNvPr id="3" name="Text 0"/>
          <p:cNvSpPr/>
          <p:nvPr/>
        </p:nvSpPr>
        <p:spPr>
          <a:xfrm>
            <a:off x="428625" y="428625"/>
            <a:ext cx="8286750" cy="385763"/>
          </a:xfrm>
          <a:prstGeom prst="rect">
            <a:avLst/>
          </a:prstGeom>
          <a:noFill/>
          <a:ln/>
        </p:spPr>
        <p:txBody>
          <a:bodyPr wrap="none" lIns="0" tIns="0" rIns="0" bIns="0" rtlCol="0" anchor="ctr">
            <a:spAutoFit/>
          </a:bodyPr>
          <a:lstStyle/>
          <a:p>
            <a:pPr marL="0" indent="0">
              <a:buNone/>
            </a:pPr>
            <a:r>
              <a:rPr lang="en-US" sz="2025" b="1" dirty="0">
                <a:solidFill>
                  <a:srgbClr val="FFFFFF"/>
                </a:solidFill>
                <a:latin typeface="Noto Sans" pitchFamily="34" charset="0"/>
                <a:ea typeface="Noto Sans" pitchFamily="34" charset="-122"/>
                <a:cs typeface="Noto Sans" pitchFamily="34" charset="-120"/>
              </a:rPr>
              <a:t>Algorithm &amp; Deployment (Part 1)</a:t>
            </a:r>
            <a:endParaRPr lang="en-US" sz="2025" dirty="0"/>
          </a:p>
        </p:txBody>
      </p:sp>
      <p:sp>
        <p:nvSpPr>
          <p:cNvPr id="4" name="Shape 1"/>
          <p:cNvSpPr/>
          <p:nvPr/>
        </p:nvSpPr>
        <p:spPr>
          <a:xfrm>
            <a:off x="428625" y="921544"/>
            <a:ext cx="571500" cy="35719"/>
          </a:xfrm>
          <a:prstGeom prst="rect">
            <a:avLst/>
          </a:prstGeom>
          <a:solidFill>
            <a:srgbClr val="00B2A9"/>
          </a:solidFill>
          <a:ln/>
        </p:spPr>
      </p:sp>
      <p:sp>
        <p:nvSpPr>
          <p:cNvPr id="5" name="Shape 2"/>
          <p:cNvSpPr/>
          <p:nvPr/>
        </p:nvSpPr>
        <p:spPr>
          <a:xfrm>
            <a:off x="428625" y="1314450"/>
            <a:ext cx="257175" cy="257175"/>
          </a:xfrm>
          <a:prstGeom prst="ellipse">
            <a:avLst/>
          </a:prstGeom>
          <a:solidFill>
            <a:srgbClr val="0072CE"/>
          </a:solidFill>
          <a:ln/>
        </p:spPr>
      </p:sp>
      <p:pic>
        <p:nvPicPr>
          <p:cNvPr id="6" name="Image 1" descr="preencoded.png"/>
          <p:cNvPicPr>
            <a:picLocks noChangeAspect="1"/>
          </p:cNvPicPr>
          <p:nvPr/>
        </p:nvPicPr>
        <p:blipFill>
          <a:blip r:embed="rId4"/>
          <a:stretch>
            <a:fillRect/>
          </a:stretch>
        </p:blipFill>
        <p:spPr>
          <a:xfrm>
            <a:off x="488454" y="1364456"/>
            <a:ext cx="137517" cy="157163"/>
          </a:xfrm>
          <a:prstGeom prst="rect">
            <a:avLst/>
          </a:prstGeom>
        </p:spPr>
      </p:pic>
      <p:sp>
        <p:nvSpPr>
          <p:cNvPr id="7" name="Text 3"/>
          <p:cNvSpPr/>
          <p:nvPr/>
        </p:nvSpPr>
        <p:spPr>
          <a:xfrm>
            <a:off x="792956" y="1325166"/>
            <a:ext cx="3194819" cy="235744"/>
          </a:xfrm>
          <a:prstGeom prst="rect">
            <a:avLst/>
          </a:prstGeom>
          <a:noFill/>
          <a:ln/>
        </p:spPr>
        <p:txBody>
          <a:bodyPr wrap="none" lIns="0" tIns="0" rIns="0" bIns="0" rtlCol="0" anchor="ctr">
            <a:spAutoFit/>
          </a:bodyPr>
          <a:lstStyle/>
          <a:p>
            <a:pPr marL="0" indent="0">
              <a:buNone/>
            </a:pPr>
            <a:r>
              <a:rPr lang="en-US" sz="1238" b="1" dirty="0">
                <a:solidFill>
                  <a:srgbClr val="00B2A9"/>
                </a:solidFill>
                <a:latin typeface="Noto Sans" pitchFamily="34" charset="0"/>
                <a:ea typeface="Noto Sans" pitchFamily="34" charset="-122"/>
                <a:cs typeface="Noto Sans" pitchFamily="34" charset="-120"/>
              </a:rPr>
              <a:t> Phase 1: Data Collection &amp; Understanding </a:t>
            </a:r>
            <a:endParaRPr lang="en-US" sz="1238" dirty="0"/>
          </a:p>
        </p:txBody>
      </p:sp>
      <p:sp>
        <p:nvSpPr>
          <p:cNvPr id="8" name="Shape 4"/>
          <p:cNvSpPr/>
          <p:nvPr/>
        </p:nvSpPr>
        <p:spPr>
          <a:xfrm>
            <a:off x="428625" y="1678781"/>
            <a:ext cx="4000500" cy="1121569"/>
          </a:xfrm>
          <a:prstGeom prst="rect">
            <a:avLst/>
          </a:prstGeom>
          <a:solidFill>
            <a:srgbClr val="FFFFFF">
              <a:alpha val="10000"/>
            </a:srgbClr>
          </a:solidFill>
          <a:ln/>
        </p:spPr>
      </p:sp>
      <p:pic>
        <p:nvPicPr>
          <p:cNvPr id="9" name="Image 2" descr="preencoded.png"/>
          <p:cNvPicPr>
            <a:picLocks noChangeAspect="1"/>
          </p:cNvPicPr>
          <p:nvPr/>
        </p:nvPicPr>
        <p:blipFill>
          <a:blip r:embed="rId5"/>
          <a:stretch>
            <a:fillRect/>
          </a:stretch>
        </p:blipFill>
        <p:spPr>
          <a:xfrm>
            <a:off x="571500" y="1871663"/>
            <a:ext cx="114300" cy="114300"/>
          </a:xfrm>
          <a:prstGeom prst="rect">
            <a:avLst/>
          </a:prstGeom>
        </p:spPr>
      </p:pic>
      <p:sp>
        <p:nvSpPr>
          <p:cNvPr id="10" name="Text 5"/>
          <p:cNvSpPr/>
          <p:nvPr/>
        </p:nvSpPr>
        <p:spPr>
          <a:xfrm>
            <a:off x="771525" y="1828800"/>
            <a:ext cx="465683" cy="155377"/>
          </a:xfrm>
          <a:prstGeom prst="rect">
            <a:avLst/>
          </a:prstGeom>
          <a:noFill/>
          <a:ln/>
        </p:spPr>
        <p:txBody>
          <a:bodyPr wrap="none" lIns="0" tIns="0" rIns="0" bIns="0" rtlCol="0" anchor="ctr">
            <a:spAutoFit/>
          </a:bodyPr>
          <a:lstStyle/>
          <a:p>
            <a:pPr marL="0" indent="0">
              <a:buNone/>
            </a:pPr>
            <a:r>
              <a:rPr lang="en-US" sz="837" b="1" dirty="0">
                <a:solidFill>
                  <a:srgbClr val="0072CE"/>
                </a:solidFill>
                <a:latin typeface="Noto Sans" pitchFamily="34" charset="0"/>
                <a:ea typeface="Noto Sans" pitchFamily="34" charset="-122"/>
                <a:cs typeface="Noto Sans" pitchFamily="34" charset="-120"/>
              </a:rPr>
              <a:t>Dataset:</a:t>
            </a:r>
            <a:endParaRPr lang="en-US" sz="837" dirty="0"/>
          </a:p>
        </p:txBody>
      </p:sp>
      <p:sp>
        <p:nvSpPr>
          <p:cNvPr id="11" name="Text 6"/>
          <p:cNvSpPr/>
          <p:nvPr/>
        </p:nvSpPr>
        <p:spPr>
          <a:xfrm>
            <a:off x="1237208" y="1828800"/>
            <a:ext cx="2108969" cy="155377"/>
          </a:xfrm>
          <a:prstGeom prst="rect">
            <a:avLst/>
          </a:prstGeom>
          <a:noFill/>
          <a:ln/>
        </p:spPr>
        <p:txBody>
          <a:bodyPr wrap="none" lIns="0" tIns="0" rIns="0" bIns="0" rtlCol="0" anchor="ctr">
            <a:spAutoFit/>
          </a:bodyPr>
          <a:lstStyle/>
          <a:p>
            <a:pPr marL="0" indent="0">
              <a:buNone/>
            </a:pPr>
            <a:r>
              <a:rPr lang="en-US" sz="837" dirty="0">
                <a:solidFill>
                  <a:srgbClr val="FFFFFF"/>
                </a:solidFill>
                <a:latin typeface="Noto Sans" pitchFamily="34" charset="0"/>
                <a:ea typeface="Noto Sans" pitchFamily="34" charset="-122"/>
                <a:cs typeface="Noto Sans" pitchFamily="34" charset="-120"/>
              </a:rPr>
              <a:t> 689 employee records with 15 features </a:t>
            </a:r>
            <a:endParaRPr lang="en-US" sz="837" dirty="0"/>
          </a:p>
        </p:txBody>
      </p:sp>
      <p:pic>
        <p:nvPicPr>
          <p:cNvPr id="12" name="Image 3" descr="preencoded.png"/>
          <p:cNvPicPr>
            <a:picLocks noChangeAspect="1"/>
          </p:cNvPicPr>
          <p:nvPr/>
        </p:nvPicPr>
        <p:blipFill>
          <a:blip r:embed="rId5"/>
          <a:stretch>
            <a:fillRect/>
          </a:stretch>
        </p:blipFill>
        <p:spPr>
          <a:xfrm>
            <a:off x="571500" y="2150269"/>
            <a:ext cx="114300" cy="114300"/>
          </a:xfrm>
          <a:prstGeom prst="rect">
            <a:avLst/>
          </a:prstGeom>
        </p:spPr>
      </p:pic>
      <p:sp>
        <p:nvSpPr>
          <p:cNvPr id="13" name="Text 7"/>
          <p:cNvSpPr/>
          <p:nvPr/>
        </p:nvSpPr>
        <p:spPr>
          <a:xfrm>
            <a:off x="771525" y="2107406"/>
            <a:ext cx="554255" cy="155377"/>
          </a:xfrm>
          <a:prstGeom prst="rect">
            <a:avLst/>
          </a:prstGeom>
          <a:noFill/>
          <a:ln/>
        </p:spPr>
        <p:txBody>
          <a:bodyPr wrap="none" lIns="0" tIns="0" rIns="0" bIns="0" rtlCol="0" anchor="ctr">
            <a:spAutoFit/>
          </a:bodyPr>
          <a:lstStyle/>
          <a:p>
            <a:pPr marL="0" indent="0">
              <a:buNone/>
            </a:pPr>
            <a:r>
              <a:rPr lang="en-US" sz="837" b="1" dirty="0">
                <a:solidFill>
                  <a:srgbClr val="0072CE"/>
                </a:solidFill>
                <a:latin typeface="Noto Sans" pitchFamily="34" charset="0"/>
                <a:ea typeface="Noto Sans" pitchFamily="34" charset="-122"/>
                <a:cs typeface="Noto Sans" pitchFamily="34" charset="-120"/>
              </a:rPr>
              <a:t>Coverage:</a:t>
            </a:r>
            <a:endParaRPr lang="en-US" sz="837" dirty="0"/>
          </a:p>
        </p:txBody>
      </p:sp>
      <p:sp>
        <p:nvSpPr>
          <p:cNvPr id="14" name="Text 8"/>
          <p:cNvSpPr/>
          <p:nvPr/>
        </p:nvSpPr>
        <p:spPr>
          <a:xfrm>
            <a:off x="1325780" y="2107406"/>
            <a:ext cx="1885392" cy="155377"/>
          </a:xfrm>
          <a:prstGeom prst="rect">
            <a:avLst/>
          </a:prstGeom>
          <a:noFill/>
          <a:ln/>
        </p:spPr>
        <p:txBody>
          <a:bodyPr wrap="none" lIns="0" tIns="0" rIns="0" bIns="0" rtlCol="0" anchor="ctr">
            <a:spAutoFit/>
          </a:bodyPr>
          <a:lstStyle/>
          <a:p>
            <a:pPr marL="0" indent="0">
              <a:buNone/>
            </a:pPr>
            <a:r>
              <a:rPr lang="en-US" sz="837" dirty="0">
                <a:solidFill>
                  <a:srgbClr val="FFFFFF"/>
                </a:solidFill>
                <a:latin typeface="Noto Sans" pitchFamily="34" charset="0"/>
                <a:ea typeface="Noto Sans" pitchFamily="34" charset="-122"/>
                <a:cs typeface="Noto Sans" pitchFamily="34" charset="-120"/>
              </a:rPr>
              <a:t> 20 departments across 5 countries </a:t>
            </a:r>
            <a:endParaRPr lang="en-US" sz="837" dirty="0"/>
          </a:p>
        </p:txBody>
      </p:sp>
      <p:pic>
        <p:nvPicPr>
          <p:cNvPr id="15" name="Image 4" descr="preencoded.png"/>
          <p:cNvPicPr>
            <a:picLocks noChangeAspect="1"/>
          </p:cNvPicPr>
          <p:nvPr/>
        </p:nvPicPr>
        <p:blipFill>
          <a:blip r:embed="rId5"/>
          <a:stretch>
            <a:fillRect/>
          </a:stretch>
        </p:blipFill>
        <p:spPr>
          <a:xfrm>
            <a:off x="571500" y="2428875"/>
            <a:ext cx="114300" cy="114300"/>
          </a:xfrm>
          <a:prstGeom prst="rect">
            <a:avLst/>
          </a:prstGeom>
        </p:spPr>
      </p:pic>
      <p:sp>
        <p:nvSpPr>
          <p:cNvPr id="16" name="Text 9"/>
          <p:cNvSpPr/>
          <p:nvPr/>
        </p:nvSpPr>
        <p:spPr>
          <a:xfrm>
            <a:off x="771525" y="2386013"/>
            <a:ext cx="730839" cy="155377"/>
          </a:xfrm>
          <a:prstGeom prst="rect">
            <a:avLst/>
          </a:prstGeom>
          <a:noFill/>
          <a:ln/>
        </p:spPr>
        <p:txBody>
          <a:bodyPr wrap="none" lIns="0" tIns="0" rIns="0" bIns="0" rtlCol="0" anchor="ctr">
            <a:spAutoFit/>
          </a:bodyPr>
          <a:lstStyle/>
          <a:p>
            <a:pPr marL="0" indent="0">
              <a:buNone/>
            </a:pPr>
            <a:r>
              <a:rPr lang="en-US" sz="837" b="1" dirty="0">
                <a:solidFill>
                  <a:srgbClr val="0072CE"/>
                </a:solidFill>
                <a:latin typeface="Noto Sans" pitchFamily="34" charset="0"/>
                <a:ea typeface="Noto Sans" pitchFamily="34" charset="-122"/>
                <a:cs typeface="Noto Sans" pitchFamily="34" charset="-120"/>
              </a:rPr>
              <a:t>Salary range:</a:t>
            </a:r>
            <a:endParaRPr lang="en-US" sz="837" dirty="0"/>
          </a:p>
        </p:txBody>
      </p:sp>
      <p:sp>
        <p:nvSpPr>
          <p:cNvPr id="17" name="Text 10"/>
          <p:cNvSpPr/>
          <p:nvPr/>
        </p:nvSpPr>
        <p:spPr>
          <a:xfrm>
            <a:off x="1502364" y="2386013"/>
            <a:ext cx="1467176" cy="155377"/>
          </a:xfrm>
          <a:prstGeom prst="rect">
            <a:avLst/>
          </a:prstGeom>
          <a:noFill/>
          <a:ln/>
        </p:spPr>
        <p:txBody>
          <a:bodyPr wrap="none" lIns="0" tIns="0" rIns="0" bIns="0" rtlCol="0" anchor="ctr">
            <a:spAutoFit/>
          </a:bodyPr>
          <a:lstStyle/>
          <a:p>
            <a:pPr marL="0" indent="0">
              <a:buNone/>
            </a:pPr>
            <a:r>
              <a:rPr lang="en-US" sz="837" dirty="0">
                <a:solidFill>
                  <a:srgbClr val="FFFFFF"/>
                </a:solidFill>
                <a:latin typeface="Noto Sans" pitchFamily="34" charset="0"/>
                <a:ea typeface="Noto Sans" pitchFamily="34" charset="-122"/>
                <a:cs typeface="Noto Sans" pitchFamily="34" charset="-120"/>
              </a:rPr>
              <a:t> $8,436 to $41,400 annually </a:t>
            </a:r>
            <a:endParaRPr lang="en-US" sz="837" dirty="0"/>
          </a:p>
        </p:txBody>
      </p:sp>
      <p:sp>
        <p:nvSpPr>
          <p:cNvPr id="18" name="Shape 11"/>
          <p:cNvSpPr/>
          <p:nvPr/>
        </p:nvSpPr>
        <p:spPr>
          <a:xfrm>
            <a:off x="428625" y="2978944"/>
            <a:ext cx="257175" cy="257175"/>
          </a:xfrm>
          <a:prstGeom prst="ellipse">
            <a:avLst/>
          </a:prstGeom>
          <a:solidFill>
            <a:srgbClr val="0072CE"/>
          </a:solidFill>
          <a:ln/>
        </p:spPr>
      </p:sp>
      <p:pic>
        <p:nvPicPr>
          <p:cNvPr id="19" name="Image 5" descr="preencoded.png"/>
          <p:cNvPicPr>
            <a:picLocks noChangeAspect="1"/>
          </p:cNvPicPr>
          <p:nvPr/>
        </p:nvPicPr>
        <p:blipFill>
          <a:blip r:embed="rId6"/>
          <a:stretch>
            <a:fillRect/>
          </a:stretch>
        </p:blipFill>
        <p:spPr>
          <a:xfrm>
            <a:off x="478631" y="3028950"/>
            <a:ext cx="157163" cy="157163"/>
          </a:xfrm>
          <a:prstGeom prst="rect">
            <a:avLst/>
          </a:prstGeom>
        </p:spPr>
      </p:pic>
      <p:sp>
        <p:nvSpPr>
          <p:cNvPr id="20" name="Text 12"/>
          <p:cNvSpPr/>
          <p:nvPr/>
        </p:nvSpPr>
        <p:spPr>
          <a:xfrm>
            <a:off x="792956" y="2989659"/>
            <a:ext cx="2638611" cy="235744"/>
          </a:xfrm>
          <a:prstGeom prst="rect">
            <a:avLst/>
          </a:prstGeom>
          <a:noFill/>
          <a:ln/>
        </p:spPr>
        <p:txBody>
          <a:bodyPr wrap="none" lIns="0" tIns="0" rIns="0" bIns="0" rtlCol="0" anchor="ctr">
            <a:spAutoFit/>
          </a:bodyPr>
          <a:lstStyle/>
          <a:p>
            <a:pPr marL="0" indent="0">
              <a:buNone/>
            </a:pPr>
            <a:r>
              <a:rPr lang="en-US" sz="1238" b="1" dirty="0">
                <a:solidFill>
                  <a:srgbClr val="00B2A9"/>
                </a:solidFill>
                <a:latin typeface="Noto Sans" pitchFamily="34" charset="0"/>
                <a:ea typeface="Noto Sans" pitchFamily="34" charset="-122"/>
                <a:cs typeface="Noto Sans" pitchFamily="34" charset="-120"/>
              </a:rPr>
              <a:t> Phase 2: Exploratory Data Analysis </a:t>
            </a:r>
            <a:endParaRPr lang="en-US" sz="1238" dirty="0"/>
          </a:p>
        </p:txBody>
      </p:sp>
      <p:sp>
        <p:nvSpPr>
          <p:cNvPr id="21" name="Shape 13"/>
          <p:cNvSpPr/>
          <p:nvPr/>
        </p:nvSpPr>
        <p:spPr>
          <a:xfrm>
            <a:off x="428625" y="3343275"/>
            <a:ext cx="4000500" cy="1421606"/>
          </a:xfrm>
          <a:prstGeom prst="rect">
            <a:avLst/>
          </a:prstGeom>
          <a:solidFill>
            <a:srgbClr val="FFFFFF">
              <a:alpha val="10000"/>
            </a:srgbClr>
          </a:solidFill>
          <a:ln/>
        </p:spPr>
      </p:sp>
      <p:pic>
        <p:nvPicPr>
          <p:cNvPr id="22" name="Image 6" descr="preencoded.png"/>
          <p:cNvPicPr>
            <a:picLocks noChangeAspect="1"/>
          </p:cNvPicPr>
          <p:nvPr/>
        </p:nvPicPr>
        <p:blipFill>
          <a:blip r:embed="rId5"/>
          <a:stretch>
            <a:fillRect/>
          </a:stretch>
        </p:blipFill>
        <p:spPr>
          <a:xfrm>
            <a:off x="571500" y="3536156"/>
            <a:ext cx="114300" cy="114300"/>
          </a:xfrm>
          <a:prstGeom prst="rect">
            <a:avLst/>
          </a:prstGeom>
        </p:spPr>
      </p:pic>
      <p:sp>
        <p:nvSpPr>
          <p:cNvPr id="23" name="Text 14"/>
          <p:cNvSpPr/>
          <p:nvPr/>
        </p:nvSpPr>
        <p:spPr>
          <a:xfrm>
            <a:off x="771525" y="3493294"/>
            <a:ext cx="1057749" cy="155377"/>
          </a:xfrm>
          <a:prstGeom prst="rect">
            <a:avLst/>
          </a:prstGeom>
          <a:noFill/>
          <a:ln/>
        </p:spPr>
        <p:txBody>
          <a:bodyPr wrap="none" lIns="0" tIns="0" rIns="0" bIns="0" rtlCol="0" anchor="ctr">
            <a:spAutoFit/>
          </a:bodyPr>
          <a:lstStyle/>
          <a:p>
            <a:pPr marL="0" indent="0">
              <a:buNone/>
            </a:pPr>
            <a:r>
              <a:rPr lang="en-US" sz="837" b="1" dirty="0">
                <a:solidFill>
                  <a:srgbClr val="0072CE"/>
                </a:solidFill>
                <a:latin typeface="Noto Sans" pitchFamily="34" charset="0"/>
                <a:ea typeface="Noto Sans" pitchFamily="34" charset="-122"/>
                <a:cs typeface="Noto Sans" pitchFamily="34" charset="-120"/>
              </a:rPr>
              <a:t>Statistical analysis:</a:t>
            </a:r>
            <a:endParaRPr lang="en-US" sz="837" dirty="0"/>
          </a:p>
        </p:txBody>
      </p:sp>
      <p:sp>
        <p:nvSpPr>
          <p:cNvPr id="24" name="Text 15"/>
          <p:cNvSpPr/>
          <p:nvPr/>
        </p:nvSpPr>
        <p:spPr>
          <a:xfrm>
            <a:off x="1829274" y="3493294"/>
            <a:ext cx="2236050" cy="155377"/>
          </a:xfrm>
          <a:prstGeom prst="rect">
            <a:avLst/>
          </a:prstGeom>
          <a:noFill/>
          <a:ln/>
        </p:spPr>
        <p:txBody>
          <a:bodyPr wrap="none" lIns="0" tIns="0" rIns="0" bIns="0" rtlCol="0" anchor="ctr">
            <a:spAutoFit/>
          </a:bodyPr>
          <a:lstStyle/>
          <a:p>
            <a:pPr marL="0" indent="0">
              <a:buNone/>
            </a:pPr>
            <a:r>
              <a:rPr lang="en-US" sz="837" dirty="0">
                <a:solidFill>
                  <a:srgbClr val="FFFFFF"/>
                </a:solidFill>
                <a:latin typeface="Noto Sans" pitchFamily="34" charset="0"/>
                <a:ea typeface="Noto Sans" pitchFamily="34" charset="-122"/>
                <a:cs typeface="Noto Sans" pitchFamily="34" charset="-120"/>
              </a:rPr>
              <a:t> Performed on all variables to understand </a:t>
            </a:r>
            <a:endParaRPr lang="en-US" sz="837" dirty="0"/>
          </a:p>
        </p:txBody>
      </p:sp>
      <p:sp>
        <p:nvSpPr>
          <p:cNvPr id="25" name="Text 16"/>
          <p:cNvSpPr/>
          <p:nvPr/>
        </p:nvSpPr>
        <p:spPr>
          <a:xfrm>
            <a:off x="771525" y="3664744"/>
            <a:ext cx="1636672" cy="155377"/>
          </a:xfrm>
          <a:prstGeom prst="rect">
            <a:avLst/>
          </a:prstGeom>
          <a:noFill/>
          <a:ln/>
        </p:spPr>
        <p:txBody>
          <a:bodyPr wrap="none" lIns="0" tIns="0" rIns="0" bIns="0" rtlCol="0" anchor="ctr">
            <a:spAutoFit/>
          </a:bodyPr>
          <a:lstStyle/>
          <a:p>
            <a:pPr marL="0" indent="0">
              <a:buNone/>
            </a:pPr>
            <a:r>
              <a:rPr lang="en-US" sz="837" dirty="0">
                <a:solidFill>
                  <a:srgbClr val="FFFFFF"/>
                </a:solidFill>
                <a:latin typeface="Noto Sans" pitchFamily="34" charset="0"/>
                <a:ea typeface="Noto Sans" pitchFamily="34" charset="-122"/>
                <a:cs typeface="Noto Sans" pitchFamily="34" charset="-120"/>
              </a:rPr>
              <a:t>distributions and relationships </a:t>
            </a:r>
            <a:endParaRPr lang="en-US" sz="837" dirty="0"/>
          </a:p>
        </p:txBody>
      </p:sp>
      <p:pic>
        <p:nvPicPr>
          <p:cNvPr id="26" name="Image 7" descr="preencoded.png"/>
          <p:cNvPicPr>
            <a:picLocks noChangeAspect="1"/>
          </p:cNvPicPr>
          <p:nvPr/>
        </p:nvPicPr>
        <p:blipFill>
          <a:blip r:embed="rId5"/>
          <a:stretch>
            <a:fillRect/>
          </a:stretch>
        </p:blipFill>
        <p:spPr>
          <a:xfrm>
            <a:off x="571500" y="3964781"/>
            <a:ext cx="114300" cy="114300"/>
          </a:xfrm>
          <a:prstGeom prst="rect">
            <a:avLst/>
          </a:prstGeom>
        </p:spPr>
      </p:pic>
      <p:sp>
        <p:nvSpPr>
          <p:cNvPr id="27" name="Text 17"/>
          <p:cNvSpPr/>
          <p:nvPr/>
        </p:nvSpPr>
        <p:spPr>
          <a:xfrm>
            <a:off x="771525" y="3921919"/>
            <a:ext cx="1129968" cy="155377"/>
          </a:xfrm>
          <a:prstGeom prst="rect">
            <a:avLst/>
          </a:prstGeom>
          <a:noFill/>
          <a:ln/>
        </p:spPr>
        <p:txBody>
          <a:bodyPr wrap="none" lIns="0" tIns="0" rIns="0" bIns="0" rtlCol="0" anchor="ctr">
            <a:spAutoFit/>
          </a:bodyPr>
          <a:lstStyle/>
          <a:p>
            <a:pPr marL="0" indent="0">
              <a:buNone/>
            </a:pPr>
            <a:r>
              <a:rPr lang="en-US" sz="837" b="1" dirty="0">
                <a:solidFill>
                  <a:srgbClr val="0072CE"/>
                </a:solidFill>
                <a:latin typeface="Noto Sans" pitchFamily="34" charset="0"/>
                <a:ea typeface="Noto Sans" pitchFamily="34" charset="-122"/>
                <a:cs typeface="Noto Sans" pitchFamily="34" charset="-120"/>
              </a:rPr>
              <a:t>Gender distribution:</a:t>
            </a:r>
            <a:endParaRPr lang="en-US" sz="837" dirty="0"/>
          </a:p>
        </p:txBody>
      </p:sp>
      <p:sp>
        <p:nvSpPr>
          <p:cNvPr id="28" name="Text 18"/>
          <p:cNvSpPr/>
          <p:nvPr/>
        </p:nvSpPr>
        <p:spPr>
          <a:xfrm>
            <a:off x="1901493" y="3921919"/>
            <a:ext cx="1426713" cy="155377"/>
          </a:xfrm>
          <a:prstGeom prst="rect">
            <a:avLst/>
          </a:prstGeom>
          <a:noFill/>
          <a:ln/>
        </p:spPr>
        <p:txBody>
          <a:bodyPr wrap="none" lIns="0" tIns="0" rIns="0" bIns="0" rtlCol="0" anchor="ctr">
            <a:spAutoFit/>
          </a:bodyPr>
          <a:lstStyle/>
          <a:p>
            <a:pPr marL="0" indent="0">
              <a:buNone/>
            </a:pPr>
            <a:r>
              <a:rPr lang="en-US" sz="837" dirty="0">
                <a:solidFill>
                  <a:srgbClr val="FFFFFF"/>
                </a:solidFill>
                <a:latin typeface="Noto Sans" pitchFamily="34" charset="0"/>
                <a:ea typeface="Noto Sans" pitchFamily="34" charset="-122"/>
                <a:cs typeface="Noto Sans" pitchFamily="34" charset="-120"/>
              </a:rPr>
              <a:t> 65.2% male, 34.8% female </a:t>
            </a:r>
            <a:endParaRPr lang="en-US" sz="837" dirty="0"/>
          </a:p>
        </p:txBody>
      </p:sp>
      <p:pic>
        <p:nvPicPr>
          <p:cNvPr id="29" name="Image 8" descr="preencoded.png"/>
          <p:cNvPicPr>
            <a:picLocks noChangeAspect="1"/>
          </p:cNvPicPr>
          <p:nvPr/>
        </p:nvPicPr>
        <p:blipFill>
          <a:blip r:embed="rId5"/>
          <a:stretch>
            <a:fillRect/>
          </a:stretch>
        </p:blipFill>
        <p:spPr>
          <a:xfrm>
            <a:off x="571500" y="4243388"/>
            <a:ext cx="114300" cy="114300"/>
          </a:xfrm>
          <a:prstGeom prst="rect">
            <a:avLst/>
          </a:prstGeom>
        </p:spPr>
      </p:pic>
      <p:sp>
        <p:nvSpPr>
          <p:cNvPr id="30" name="Text 19"/>
          <p:cNvSpPr/>
          <p:nvPr/>
        </p:nvSpPr>
        <p:spPr>
          <a:xfrm>
            <a:off x="771525" y="4200525"/>
            <a:ext cx="660099" cy="155377"/>
          </a:xfrm>
          <a:prstGeom prst="rect">
            <a:avLst/>
          </a:prstGeom>
          <a:noFill/>
          <a:ln/>
        </p:spPr>
        <p:txBody>
          <a:bodyPr wrap="none" lIns="0" tIns="0" rIns="0" bIns="0" rtlCol="0" anchor="ctr">
            <a:spAutoFit/>
          </a:bodyPr>
          <a:lstStyle/>
          <a:p>
            <a:pPr marL="0" indent="0">
              <a:buNone/>
            </a:pPr>
            <a:r>
              <a:rPr lang="en-US" sz="837" b="1" dirty="0">
                <a:solidFill>
                  <a:srgbClr val="0072CE"/>
                </a:solidFill>
                <a:latin typeface="Noto Sans" pitchFamily="34" charset="0"/>
                <a:ea typeface="Noto Sans" pitchFamily="34" charset="-122"/>
                <a:cs typeface="Noto Sans" pitchFamily="34" charset="-120"/>
              </a:rPr>
              <a:t>Key finding:</a:t>
            </a:r>
            <a:endParaRPr lang="en-US" sz="837" dirty="0"/>
          </a:p>
        </p:txBody>
      </p:sp>
      <p:sp>
        <p:nvSpPr>
          <p:cNvPr id="31" name="Text 20"/>
          <p:cNvSpPr/>
          <p:nvPr/>
        </p:nvSpPr>
        <p:spPr>
          <a:xfrm>
            <a:off x="1431624" y="4200525"/>
            <a:ext cx="2808136" cy="155377"/>
          </a:xfrm>
          <a:prstGeom prst="rect">
            <a:avLst/>
          </a:prstGeom>
          <a:noFill/>
          <a:ln/>
        </p:spPr>
        <p:txBody>
          <a:bodyPr wrap="none" lIns="0" tIns="0" rIns="0" bIns="0" rtlCol="0" anchor="ctr">
            <a:spAutoFit/>
          </a:bodyPr>
          <a:lstStyle/>
          <a:p>
            <a:pPr marL="0" indent="0">
              <a:buNone/>
            </a:pPr>
            <a:r>
              <a:rPr lang="en-US" sz="837" dirty="0">
                <a:solidFill>
                  <a:srgbClr val="FFFFFF"/>
                </a:solidFill>
                <a:latin typeface="Noto Sans" pitchFamily="34" charset="0"/>
                <a:ea typeface="Noto Sans" pitchFamily="34" charset="-122"/>
                <a:cs typeface="Noto Sans" pitchFamily="34" charset="-120"/>
              </a:rPr>
              <a:t> Strong correlation between years of experience and </a:t>
            </a:r>
            <a:endParaRPr lang="en-US" sz="837" dirty="0"/>
          </a:p>
        </p:txBody>
      </p:sp>
      <p:sp>
        <p:nvSpPr>
          <p:cNvPr id="32" name="Text 21"/>
          <p:cNvSpPr/>
          <p:nvPr/>
        </p:nvSpPr>
        <p:spPr>
          <a:xfrm>
            <a:off x="771525" y="4371975"/>
            <a:ext cx="318008" cy="155377"/>
          </a:xfrm>
          <a:prstGeom prst="rect">
            <a:avLst/>
          </a:prstGeom>
          <a:noFill/>
          <a:ln/>
        </p:spPr>
        <p:txBody>
          <a:bodyPr wrap="none" lIns="0" tIns="0" rIns="0" bIns="0" rtlCol="0" anchor="ctr">
            <a:spAutoFit/>
          </a:bodyPr>
          <a:lstStyle/>
          <a:p>
            <a:pPr marL="0" indent="0">
              <a:buNone/>
            </a:pPr>
            <a:r>
              <a:rPr lang="en-US" sz="837" dirty="0">
                <a:solidFill>
                  <a:srgbClr val="FFFFFF"/>
                </a:solidFill>
                <a:latin typeface="Noto Sans" pitchFamily="34" charset="0"/>
                <a:ea typeface="Noto Sans" pitchFamily="34" charset="-122"/>
                <a:cs typeface="Noto Sans" pitchFamily="34" charset="-120"/>
              </a:rPr>
              <a:t>salary </a:t>
            </a:r>
            <a:endParaRPr lang="en-US" sz="837" dirty="0"/>
          </a:p>
        </p:txBody>
      </p:sp>
      <p:sp>
        <p:nvSpPr>
          <p:cNvPr id="33" name="Shape 22"/>
          <p:cNvSpPr/>
          <p:nvPr/>
        </p:nvSpPr>
        <p:spPr>
          <a:xfrm>
            <a:off x="4707730" y="1078705"/>
            <a:ext cx="257175" cy="257175"/>
          </a:xfrm>
          <a:prstGeom prst="ellipse">
            <a:avLst/>
          </a:prstGeom>
          <a:solidFill>
            <a:srgbClr val="0072CE"/>
          </a:solidFill>
          <a:ln/>
        </p:spPr>
      </p:sp>
      <p:pic>
        <p:nvPicPr>
          <p:cNvPr id="34" name="Image 9" descr="preencoded.png"/>
          <p:cNvPicPr>
            <a:picLocks noChangeAspect="1"/>
          </p:cNvPicPr>
          <p:nvPr/>
        </p:nvPicPr>
        <p:blipFill>
          <a:blip r:embed="rId7"/>
          <a:stretch>
            <a:fillRect/>
          </a:stretch>
        </p:blipFill>
        <p:spPr>
          <a:xfrm>
            <a:off x="4757737" y="1128713"/>
            <a:ext cx="157163" cy="157163"/>
          </a:xfrm>
          <a:prstGeom prst="rect">
            <a:avLst/>
          </a:prstGeom>
        </p:spPr>
      </p:pic>
      <p:sp>
        <p:nvSpPr>
          <p:cNvPr id="35" name="Text 23"/>
          <p:cNvSpPr/>
          <p:nvPr/>
        </p:nvSpPr>
        <p:spPr>
          <a:xfrm>
            <a:off x="5057775" y="1082515"/>
            <a:ext cx="2163189" cy="235744"/>
          </a:xfrm>
          <a:prstGeom prst="rect">
            <a:avLst/>
          </a:prstGeom>
          <a:noFill/>
          <a:ln/>
        </p:spPr>
        <p:txBody>
          <a:bodyPr wrap="none" lIns="0" tIns="0" rIns="0" bIns="0" rtlCol="0" anchor="ctr">
            <a:spAutoFit/>
          </a:bodyPr>
          <a:lstStyle/>
          <a:p>
            <a:pPr marL="0" indent="0">
              <a:buNone/>
            </a:pPr>
            <a:r>
              <a:rPr lang="en-US" sz="1238" b="1" dirty="0">
                <a:solidFill>
                  <a:srgbClr val="00B2A9"/>
                </a:solidFill>
                <a:latin typeface="Noto Sans" pitchFamily="34" charset="0"/>
                <a:ea typeface="Noto Sans" pitchFamily="34" charset="-122"/>
                <a:cs typeface="Noto Sans" pitchFamily="34" charset="-120"/>
              </a:rPr>
              <a:t> Phase 3: Data Preprocessing </a:t>
            </a:r>
            <a:endParaRPr lang="en-US" sz="1238" dirty="0"/>
          </a:p>
        </p:txBody>
      </p:sp>
      <p:sp>
        <p:nvSpPr>
          <p:cNvPr id="36" name="Shape 24"/>
          <p:cNvSpPr/>
          <p:nvPr/>
        </p:nvSpPr>
        <p:spPr>
          <a:xfrm>
            <a:off x="4727056" y="1393035"/>
            <a:ext cx="4000500" cy="1421606"/>
          </a:xfrm>
          <a:prstGeom prst="rect">
            <a:avLst/>
          </a:prstGeom>
          <a:solidFill>
            <a:srgbClr val="FFFFFF">
              <a:alpha val="10000"/>
            </a:srgbClr>
          </a:solidFill>
          <a:ln/>
        </p:spPr>
      </p:sp>
      <p:pic>
        <p:nvPicPr>
          <p:cNvPr id="37" name="Image 10" descr="preencoded.png"/>
          <p:cNvPicPr>
            <a:picLocks noChangeAspect="1"/>
          </p:cNvPicPr>
          <p:nvPr/>
        </p:nvPicPr>
        <p:blipFill>
          <a:blip r:embed="rId5"/>
          <a:stretch>
            <a:fillRect/>
          </a:stretch>
        </p:blipFill>
        <p:spPr>
          <a:xfrm>
            <a:off x="4836317" y="1503876"/>
            <a:ext cx="139305" cy="139305"/>
          </a:xfrm>
          <a:prstGeom prst="rect">
            <a:avLst/>
          </a:prstGeom>
        </p:spPr>
      </p:pic>
      <p:sp>
        <p:nvSpPr>
          <p:cNvPr id="38" name="Text 25"/>
          <p:cNvSpPr/>
          <p:nvPr/>
        </p:nvSpPr>
        <p:spPr>
          <a:xfrm>
            <a:off x="4999201" y="1493936"/>
            <a:ext cx="713231" cy="155377"/>
          </a:xfrm>
          <a:prstGeom prst="rect">
            <a:avLst/>
          </a:prstGeom>
          <a:noFill/>
          <a:ln/>
        </p:spPr>
        <p:txBody>
          <a:bodyPr wrap="none" lIns="0" tIns="0" rIns="0" bIns="0" rtlCol="0" anchor="ctr">
            <a:spAutoFit/>
          </a:bodyPr>
          <a:lstStyle/>
          <a:p>
            <a:pPr marL="0" indent="0">
              <a:buNone/>
            </a:pPr>
            <a:r>
              <a:rPr lang="en-US" sz="837" b="1" dirty="0">
                <a:solidFill>
                  <a:srgbClr val="0072CE"/>
                </a:solidFill>
                <a:latin typeface="Noto Sans" pitchFamily="34" charset="0"/>
                <a:ea typeface="Noto Sans" pitchFamily="34" charset="-122"/>
                <a:cs typeface="Noto Sans" pitchFamily="34" charset="-120"/>
              </a:rPr>
              <a:t>Data quality:</a:t>
            </a:r>
            <a:endParaRPr lang="en-US" sz="837" dirty="0"/>
          </a:p>
        </p:txBody>
      </p:sp>
      <p:sp>
        <p:nvSpPr>
          <p:cNvPr id="39" name="Text 26"/>
          <p:cNvSpPr/>
          <p:nvPr/>
        </p:nvSpPr>
        <p:spPr>
          <a:xfrm>
            <a:off x="5712432" y="1493936"/>
            <a:ext cx="1912600" cy="155377"/>
          </a:xfrm>
          <a:prstGeom prst="rect">
            <a:avLst/>
          </a:prstGeom>
          <a:noFill/>
          <a:ln/>
        </p:spPr>
        <p:txBody>
          <a:bodyPr wrap="none" lIns="0" tIns="0" rIns="0" bIns="0" rtlCol="0" anchor="ctr">
            <a:spAutoFit/>
          </a:bodyPr>
          <a:lstStyle/>
          <a:p>
            <a:pPr marL="0" indent="0">
              <a:buNone/>
            </a:pPr>
            <a:r>
              <a:rPr lang="en-US" sz="837" dirty="0">
                <a:solidFill>
                  <a:srgbClr val="FFFFFF"/>
                </a:solidFill>
                <a:latin typeface="Noto Sans" pitchFamily="34" charset="0"/>
                <a:ea typeface="Noto Sans" pitchFamily="34" charset="-122"/>
                <a:cs typeface="Noto Sans" pitchFamily="34" charset="-120"/>
              </a:rPr>
              <a:t> No missing values found in dataset </a:t>
            </a:r>
            <a:endParaRPr lang="en-US" sz="837" dirty="0"/>
          </a:p>
        </p:txBody>
      </p:sp>
      <p:pic>
        <p:nvPicPr>
          <p:cNvPr id="40" name="Image 11" descr="preencoded.png"/>
          <p:cNvPicPr>
            <a:picLocks noChangeAspect="1"/>
          </p:cNvPicPr>
          <p:nvPr/>
        </p:nvPicPr>
        <p:blipFill>
          <a:blip r:embed="rId5"/>
          <a:stretch>
            <a:fillRect/>
          </a:stretch>
        </p:blipFill>
        <p:spPr>
          <a:xfrm>
            <a:off x="4860290" y="1828800"/>
            <a:ext cx="114300" cy="114300"/>
          </a:xfrm>
          <a:prstGeom prst="rect">
            <a:avLst/>
          </a:prstGeom>
        </p:spPr>
      </p:pic>
      <p:sp>
        <p:nvSpPr>
          <p:cNvPr id="41" name="Text 27"/>
          <p:cNvSpPr/>
          <p:nvPr/>
        </p:nvSpPr>
        <p:spPr>
          <a:xfrm>
            <a:off x="5017135" y="1802417"/>
            <a:ext cx="596085" cy="155377"/>
          </a:xfrm>
          <a:prstGeom prst="rect">
            <a:avLst/>
          </a:prstGeom>
          <a:noFill/>
          <a:ln/>
        </p:spPr>
        <p:txBody>
          <a:bodyPr wrap="none" lIns="0" tIns="0" rIns="0" bIns="0" rtlCol="0" anchor="ctr">
            <a:spAutoFit/>
          </a:bodyPr>
          <a:lstStyle/>
          <a:p>
            <a:pPr marL="0" indent="0">
              <a:buNone/>
            </a:pPr>
            <a:r>
              <a:rPr lang="en-US" sz="837" b="1" dirty="0">
                <a:solidFill>
                  <a:srgbClr val="0072CE"/>
                </a:solidFill>
                <a:latin typeface="Noto Sans" pitchFamily="34" charset="0"/>
                <a:ea typeface="Noto Sans" pitchFamily="34" charset="-122"/>
                <a:cs typeface="Noto Sans" pitchFamily="34" charset="-120"/>
              </a:rPr>
              <a:t>Validation:</a:t>
            </a:r>
            <a:endParaRPr lang="en-US" sz="837" dirty="0"/>
          </a:p>
        </p:txBody>
      </p:sp>
      <p:sp>
        <p:nvSpPr>
          <p:cNvPr id="42" name="Text 28"/>
          <p:cNvSpPr/>
          <p:nvPr/>
        </p:nvSpPr>
        <p:spPr>
          <a:xfrm>
            <a:off x="5613272" y="1817930"/>
            <a:ext cx="2459961" cy="155377"/>
          </a:xfrm>
          <a:prstGeom prst="rect">
            <a:avLst/>
          </a:prstGeom>
          <a:noFill/>
          <a:ln/>
        </p:spPr>
        <p:txBody>
          <a:bodyPr wrap="none" lIns="0" tIns="0" rIns="0" bIns="0" rtlCol="0" anchor="ctr">
            <a:spAutoFit/>
          </a:bodyPr>
          <a:lstStyle/>
          <a:p>
            <a:pPr marL="0" indent="0">
              <a:buNone/>
            </a:pPr>
            <a:r>
              <a:rPr lang="en-US" sz="837" dirty="0">
                <a:solidFill>
                  <a:srgbClr val="FFFFFF"/>
                </a:solidFill>
                <a:latin typeface="Noto Sans" pitchFamily="34" charset="0"/>
                <a:ea typeface="Noto Sans" pitchFamily="34" charset="-122"/>
                <a:cs typeface="Noto Sans" pitchFamily="34" charset="-120"/>
              </a:rPr>
              <a:t> Data consistency checks performed across all </a:t>
            </a:r>
            <a:endParaRPr lang="en-US" sz="837" dirty="0"/>
          </a:p>
        </p:txBody>
      </p:sp>
      <p:sp>
        <p:nvSpPr>
          <p:cNvPr id="43" name="Text 29"/>
          <p:cNvSpPr/>
          <p:nvPr/>
        </p:nvSpPr>
        <p:spPr>
          <a:xfrm>
            <a:off x="7927219" y="1817930"/>
            <a:ext cx="443945" cy="155377"/>
          </a:xfrm>
          <a:prstGeom prst="rect">
            <a:avLst/>
          </a:prstGeom>
          <a:noFill/>
          <a:ln/>
        </p:spPr>
        <p:txBody>
          <a:bodyPr wrap="none" lIns="0" tIns="0" rIns="0" bIns="0" rtlCol="0" anchor="ctr">
            <a:spAutoFit/>
          </a:bodyPr>
          <a:lstStyle/>
          <a:p>
            <a:pPr marL="0" indent="0">
              <a:buNone/>
            </a:pPr>
            <a:r>
              <a:rPr lang="en-US" sz="837" dirty="0">
                <a:solidFill>
                  <a:srgbClr val="FFFFFF"/>
                </a:solidFill>
                <a:latin typeface="Noto Sans" pitchFamily="34" charset="0"/>
                <a:ea typeface="Noto Sans" pitchFamily="34" charset="-122"/>
                <a:cs typeface="Noto Sans" pitchFamily="34" charset="-120"/>
              </a:rPr>
              <a:t>features </a:t>
            </a:r>
            <a:endParaRPr lang="en-US" sz="837" dirty="0"/>
          </a:p>
        </p:txBody>
      </p:sp>
      <p:pic>
        <p:nvPicPr>
          <p:cNvPr id="44" name="Image 12" descr="preencoded.png"/>
          <p:cNvPicPr>
            <a:picLocks noChangeAspect="1"/>
          </p:cNvPicPr>
          <p:nvPr/>
        </p:nvPicPr>
        <p:blipFill>
          <a:blip r:embed="rId5"/>
          <a:stretch>
            <a:fillRect/>
          </a:stretch>
        </p:blipFill>
        <p:spPr>
          <a:xfrm>
            <a:off x="4867295" y="2182499"/>
            <a:ext cx="114300" cy="114300"/>
          </a:xfrm>
          <a:prstGeom prst="rect">
            <a:avLst/>
          </a:prstGeom>
        </p:spPr>
      </p:pic>
      <p:sp>
        <p:nvSpPr>
          <p:cNvPr id="45" name="Text 30"/>
          <p:cNvSpPr/>
          <p:nvPr/>
        </p:nvSpPr>
        <p:spPr>
          <a:xfrm>
            <a:off x="5019647" y="2185094"/>
            <a:ext cx="992479" cy="155377"/>
          </a:xfrm>
          <a:prstGeom prst="rect">
            <a:avLst/>
          </a:prstGeom>
          <a:noFill/>
          <a:ln/>
        </p:spPr>
        <p:txBody>
          <a:bodyPr wrap="none" lIns="0" tIns="0" rIns="0" bIns="0" rtlCol="0" anchor="ctr">
            <a:spAutoFit/>
          </a:bodyPr>
          <a:lstStyle/>
          <a:p>
            <a:pPr marL="0" indent="0">
              <a:buNone/>
            </a:pPr>
            <a:r>
              <a:rPr lang="en-US" sz="837" b="1" dirty="0">
                <a:solidFill>
                  <a:srgbClr val="0072CE"/>
                </a:solidFill>
                <a:latin typeface="Noto Sans" pitchFamily="34" charset="0"/>
                <a:ea typeface="Noto Sans" pitchFamily="34" charset="-122"/>
                <a:cs typeface="Noto Sans" pitchFamily="34" charset="-120"/>
              </a:rPr>
              <a:t>Feature selection:</a:t>
            </a:r>
            <a:endParaRPr lang="en-US" sz="837" dirty="0"/>
          </a:p>
        </p:txBody>
      </p:sp>
      <p:sp>
        <p:nvSpPr>
          <p:cNvPr id="46" name="Text 31"/>
          <p:cNvSpPr/>
          <p:nvPr/>
        </p:nvSpPr>
        <p:spPr>
          <a:xfrm>
            <a:off x="5987538" y="2185830"/>
            <a:ext cx="2449916" cy="155377"/>
          </a:xfrm>
          <a:prstGeom prst="rect">
            <a:avLst/>
          </a:prstGeom>
          <a:noFill/>
          <a:ln/>
        </p:spPr>
        <p:txBody>
          <a:bodyPr wrap="none" lIns="0" tIns="0" rIns="0" bIns="0" rtlCol="0" anchor="ctr">
            <a:spAutoFit/>
          </a:bodyPr>
          <a:lstStyle/>
          <a:p>
            <a:pPr marL="0" indent="0">
              <a:buNone/>
            </a:pPr>
            <a:r>
              <a:rPr lang="en-US" sz="837" dirty="0">
                <a:solidFill>
                  <a:srgbClr val="FFFFFF"/>
                </a:solidFill>
                <a:latin typeface="Noto Sans" pitchFamily="34" charset="0"/>
                <a:ea typeface="Noto Sans" pitchFamily="34" charset="-122"/>
                <a:cs typeface="Noto Sans" pitchFamily="34" charset="-120"/>
              </a:rPr>
              <a:t> Years of experience + Job performance rating </a:t>
            </a:r>
            <a:endParaRPr lang="en-US" sz="837" dirty="0"/>
          </a:p>
        </p:txBody>
      </p:sp>
      <p:sp>
        <p:nvSpPr>
          <p:cNvPr id="47" name="Text 32"/>
          <p:cNvSpPr/>
          <p:nvPr/>
        </p:nvSpPr>
        <p:spPr>
          <a:xfrm>
            <a:off x="5219682" y="2344858"/>
            <a:ext cx="1445437" cy="155377"/>
          </a:xfrm>
          <a:prstGeom prst="rect">
            <a:avLst/>
          </a:prstGeom>
          <a:noFill/>
          <a:ln/>
        </p:spPr>
        <p:txBody>
          <a:bodyPr wrap="none" lIns="0" tIns="0" rIns="0" bIns="0" rtlCol="0" anchor="ctr">
            <a:spAutoFit/>
          </a:bodyPr>
          <a:lstStyle/>
          <a:p>
            <a:pPr marL="0" indent="0">
              <a:buNone/>
            </a:pPr>
            <a:r>
              <a:rPr lang="en-US" sz="837" dirty="0">
                <a:solidFill>
                  <a:srgbClr val="FFFFFF"/>
                </a:solidFill>
                <a:latin typeface="Noto Sans" pitchFamily="34" charset="0"/>
                <a:ea typeface="Noto Sans" pitchFamily="34" charset="-122"/>
                <a:cs typeface="Noto Sans" pitchFamily="34" charset="-120"/>
              </a:rPr>
              <a:t>identified as key predictors </a:t>
            </a:r>
            <a:endParaRPr lang="en-US" sz="837" dirty="0"/>
          </a:p>
        </p:txBody>
      </p:sp>
      <p:pic>
        <p:nvPicPr>
          <p:cNvPr id="48" name="Image 13" descr="preencoded.png"/>
          <p:cNvPicPr>
            <a:picLocks noChangeAspect="1"/>
          </p:cNvPicPr>
          <p:nvPr/>
        </p:nvPicPr>
        <p:blipFill>
          <a:blip r:embed="rId8"/>
          <a:stretch>
            <a:fillRect/>
          </a:stretch>
        </p:blipFill>
        <p:spPr>
          <a:xfrm>
            <a:off x="4664869" y="2915542"/>
            <a:ext cx="4000500" cy="214312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9144000" cy="5145481"/>
          </a:xfrm>
          <a:prstGeom prst="rect">
            <a:avLst/>
          </a:prstGeom>
        </p:spPr>
      </p:pic>
      <p:sp>
        <p:nvSpPr>
          <p:cNvPr id="3" name="Text 0"/>
          <p:cNvSpPr/>
          <p:nvPr/>
        </p:nvSpPr>
        <p:spPr>
          <a:xfrm>
            <a:off x="415680" y="265472"/>
            <a:ext cx="8286750" cy="385763"/>
          </a:xfrm>
          <a:prstGeom prst="rect">
            <a:avLst/>
          </a:prstGeom>
          <a:noFill/>
          <a:ln/>
        </p:spPr>
        <p:txBody>
          <a:bodyPr wrap="none" lIns="0" tIns="0" rIns="0" bIns="0" rtlCol="0" anchor="ctr">
            <a:spAutoFit/>
          </a:bodyPr>
          <a:lstStyle/>
          <a:p>
            <a:pPr marL="0" indent="0">
              <a:buNone/>
            </a:pPr>
            <a:r>
              <a:rPr lang="en-US" sz="2025" b="1" dirty="0">
                <a:solidFill>
                  <a:srgbClr val="FFFFFF"/>
                </a:solidFill>
                <a:latin typeface="Noto Sans" pitchFamily="34" charset="0"/>
                <a:ea typeface="Noto Sans" pitchFamily="34" charset="-122"/>
                <a:cs typeface="Noto Sans" pitchFamily="34" charset="-120"/>
              </a:rPr>
              <a:t>Algorithm &amp; Deployment (Part 2)</a:t>
            </a:r>
            <a:endParaRPr lang="en-US" sz="2025" dirty="0"/>
          </a:p>
        </p:txBody>
      </p:sp>
      <p:sp>
        <p:nvSpPr>
          <p:cNvPr id="4" name="Shape 1"/>
          <p:cNvSpPr/>
          <p:nvPr/>
        </p:nvSpPr>
        <p:spPr>
          <a:xfrm>
            <a:off x="428625" y="921544"/>
            <a:ext cx="571500" cy="35719"/>
          </a:xfrm>
          <a:prstGeom prst="rect">
            <a:avLst/>
          </a:prstGeom>
          <a:solidFill>
            <a:srgbClr val="00B2A9"/>
          </a:solidFill>
          <a:ln/>
        </p:spPr>
      </p:sp>
      <p:sp>
        <p:nvSpPr>
          <p:cNvPr id="5" name="Text 2"/>
          <p:cNvSpPr/>
          <p:nvPr/>
        </p:nvSpPr>
        <p:spPr>
          <a:xfrm>
            <a:off x="428625" y="1017985"/>
            <a:ext cx="3911203" cy="235744"/>
          </a:xfrm>
          <a:prstGeom prst="rect">
            <a:avLst/>
          </a:prstGeom>
          <a:noFill/>
          <a:ln/>
        </p:spPr>
        <p:txBody>
          <a:bodyPr wrap="none" lIns="0" tIns="0" rIns="0" bIns="0" rtlCol="0" anchor="ctr">
            <a:spAutoFit/>
          </a:bodyPr>
          <a:lstStyle/>
          <a:p>
            <a:pPr marL="0" indent="0">
              <a:buNone/>
            </a:pPr>
            <a:r>
              <a:rPr lang="en-US" sz="1238" b="1" dirty="0">
                <a:solidFill>
                  <a:srgbClr val="00B2A9"/>
                </a:solidFill>
                <a:latin typeface="Noto Sans" pitchFamily="34" charset="0"/>
                <a:ea typeface="Noto Sans" pitchFamily="34" charset="-122"/>
                <a:cs typeface="Noto Sans" pitchFamily="34" charset="-120"/>
              </a:rPr>
              <a:t>Model Development &amp; Training</a:t>
            </a:r>
            <a:endParaRPr lang="en-US" sz="1238" dirty="0"/>
          </a:p>
        </p:txBody>
      </p:sp>
      <p:sp>
        <p:nvSpPr>
          <p:cNvPr id="6" name="Shape 3"/>
          <p:cNvSpPr/>
          <p:nvPr/>
        </p:nvSpPr>
        <p:spPr>
          <a:xfrm>
            <a:off x="428625" y="1693069"/>
            <a:ext cx="214313" cy="214313"/>
          </a:xfrm>
          <a:prstGeom prst="ellipse">
            <a:avLst/>
          </a:prstGeom>
          <a:solidFill>
            <a:srgbClr val="0072CE"/>
          </a:solidFill>
          <a:ln/>
        </p:spPr>
      </p:sp>
      <p:sp>
        <p:nvSpPr>
          <p:cNvPr id="7" name="Text 4"/>
          <p:cNvSpPr/>
          <p:nvPr/>
        </p:nvSpPr>
        <p:spPr>
          <a:xfrm>
            <a:off x="428625" y="1693069"/>
            <a:ext cx="214313" cy="214313"/>
          </a:xfrm>
          <a:prstGeom prst="rect">
            <a:avLst/>
          </a:prstGeom>
          <a:noFill/>
          <a:ln/>
        </p:spPr>
        <p:txBody>
          <a:bodyPr wrap="none" lIns="0" tIns="0" rIns="0" bIns="0" rtlCol="0" anchor="ctr">
            <a:spAutoFit/>
          </a:bodyPr>
          <a:lstStyle/>
          <a:p>
            <a:pPr marL="0" indent="0" algn="ctr">
              <a:buNone/>
            </a:pPr>
            <a:r>
              <a:rPr lang="en-US" sz="837" b="1" dirty="0">
                <a:solidFill>
                  <a:srgbClr val="FFFFFF"/>
                </a:solidFill>
                <a:latin typeface="Noto Sans" pitchFamily="34" charset="0"/>
                <a:ea typeface="Noto Sans" pitchFamily="34" charset="-122"/>
                <a:cs typeface="Noto Sans" pitchFamily="34" charset="-120"/>
              </a:rPr>
              <a:t>1</a:t>
            </a:r>
            <a:endParaRPr lang="en-US" sz="837" dirty="0"/>
          </a:p>
        </p:txBody>
      </p:sp>
      <p:sp>
        <p:nvSpPr>
          <p:cNvPr id="8" name="Text 5"/>
          <p:cNvSpPr/>
          <p:nvPr/>
        </p:nvSpPr>
        <p:spPr>
          <a:xfrm>
            <a:off x="750094" y="1703784"/>
            <a:ext cx="1240250" cy="192881"/>
          </a:xfrm>
          <a:prstGeom prst="rect">
            <a:avLst/>
          </a:prstGeom>
          <a:noFill/>
          <a:ln/>
        </p:spPr>
        <p:txBody>
          <a:bodyPr wrap="none" lIns="0" tIns="0" rIns="0" bIns="0" rtlCol="0" anchor="ctr">
            <a:spAutoFit/>
          </a:bodyPr>
          <a:lstStyle/>
          <a:p>
            <a:pPr marL="0" indent="0">
              <a:buNone/>
            </a:pPr>
            <a:r>
              <a:rPr lang="en-US" sz="942" b="1" dirty="0">
                <a:solidFill>
                  <a:srgbClr val="FFFFFF"/>
                </a:solidFill>
                <a:latin typeface="Noto Sans" pitchFamily="34" charset="0"/>
                <a:ea typeface="Noto Sans" pitchFamily="34" charset="-122"/>
                <a:cs typeface="Noto Sans" pitchFamily="34" charset="-120"/>
              </a:rPr>
              <a:t>Algorithm Selection</a:t>
            </a:r>
            <a:endParaRPr lang="en-US" sz="942" dirty="0"/>
          </a:p>
        </p:txBody>
      </p:sp>
      <p:sp>
        <p:nvSpPr>
          <p:cNvPr id="9" name="Text 6"/>
          <p:cNvSpPr/>
          <p:nvPr/>
        </p:nvSpPr>
        <p:spPr>
          <a:xfrm>
            <a:off x="750094" y="1978819"/>
            <a:ext cx="3589734" cy="342900"/>
          </a:xfrm>
          <a:prstGeom prst="rect">
            <a:avLst/>
          </a:prstGeom>
          <a:noFill/>
          <a:ln/>
        </p:spPr>
        <p:txBody>
          <a:bodyPr wrap="square" lIns="0" tIns="0" rIns="0" bIns="0" rtlCol="0" anchor="ctr">
            <a:spAutoFit/>
          </a:bodyPr>
          <a:lstStyle/>
          <a:p>
            <a:pPr marL="0" indent="0">
              <a:buNone/>
            </a:pPr>
            <a:r>
              <a:rPr lang="en-US" sz="837" dirty="0">
                <a:solidFill>
                  <a:srgbClr val="FFFFFF"/>
                </a:solidFill>
                <a:latin typeface="Noto Sans" pitchFamily="34" charset="0"/>
                <a:ea typeface="Noto Sans" pitchFamily="34" charset="-122"/>
                <a:cs typeface="Noto Sans" pitchFamily="34" charset="-120"/>
              </a:rPr>
              <a:t>Linear Regression chosen for its interpretability and suitability for continuous target variables.</a:t>
            </a:r>
            <a:endParaRPr lang="en-US" sz="837" dirty="0"/>
          </a:p>
        </p:txBody>
      </p:sp>
      <p:sp>
        <p:nvSpPr>
          <p:cNvPr id="10" name="Shape 7"/>
          <p:cNvSpPr/>
          <p:nvPr/>
        </p:nvSpPr>
        <p:spPr>
          <a:xfrm>
            <a:off x="750094" y="2428875"/>
            <a:ext cx="3589734" cy="514350"/>
          </a:xfrm>
          <a:prstGeom prst="rect">
            <a:avLst/>
          </a:prstGeom>
          <a:solidFill>
            <a:srgbClr val="000000">
              <a:alpha val="30000"/>
            </a:srgbClr>
          </a:solidFill>
          <a:ln/>
        </p:spPr>
      </p:sp>
      <p:sp>
        <p:nvSpPr>
          <p:cNvPr id="11" name="Text 8"/>
          <p:cNvSpPr/>
          <p:nvPr/>
        </p:nvSpPr>
        <p:spPr>
          <a:xfrm>
            <a:off x="857250" y="2543175"/>
            <a:ext cx="2417015" cy="135731"/>
          </a:xfrm>
          <a:prstGeom prst="rect">
            <a:avLst/>
          </a:prstGeom>
          <a:noFill/>
          <a:ln/>
        </p:spPr>
        <p:txBody>
          <a:bodyPr wrap="none" lIns="0" tIns="0" rIns="0" bIns="0" rtlCol="0" anchor="ctr">
            <a:spAutoFit/>
          </a:bodyPr>
          <a:lstStyle/>
          <a:p>
            <a:pPr marL="0" indent="0">
              <a:buNone/>
            </a:pPr>
            <a:r>
              <a:rPr lang="en-US" sz="732" dirty="0">
                <a:solidFill>
                  <a:srgbClr val="F5F5F5"/>
                </a:solidFill>
                <a:latin typeface="Noto Sans" pitchFamily="34" charset="0"/>
                <a:ea typeface="Noto Sans" pitchFamily="34" charset="-122"/>
                <a:cs typeface="Noto Sans" pitchFamily="34" charset="-120"/>
              </a:rPr>
              <a:t> from sklearn.linear_model import LinearRegression</a:t>
            </a:r>
            <a:endParaRPr lang="en-US" sz="732" dirty="0"/>
          </a:p>
        </p:txBody>
      </p:sp>
      <p:sp>
        <p:nvSpPr>
          <p:cNvPr id="12" name="Text 9"/>
          <p:cNvSpPr/>
          <p:nvPr/>
        </p:nvSpPr>
        <p:spPr>
          <a:xfrm>
            <a:off x="857250" y="2693194"/>
            <a:ext cx="1280573" cy="135731"/>
          </a:xfrm>
          <a:prstGeom prst="rect">
            <a:avLst/>
          </a:prstGeom>
          <a:noFill/>
          <a:ln/>
        </p:spPr>
        <p:txBody>
          <a:bodyPr wrap="none" lIns="0" tIns="0" rIns="0" bIns="0" rtlCol="0" anchor="ctr">
            <a:spAutoFit/>
          </a:bodyPr>
          <a:lstStyle/>
          <a:p>
            <a:pPr marL="0" indent="0">
              <a:buNone/>
            </a:pPr>
            <a:r>
              <a:rPr lang="en-US" sz="732" dirty="0">
                <a:solidFill>
                  <a:srgbClr val="F5F5F5"/>
                </a:solidFill>
                <a:latin typeface="Noto Sans" pitchFamily="34" charset="0"/>
                <a:ea typeface="Noto Sans" pitchFamily="34" charset="-122"/>
                <a:cs typeface="Noto Sans" pitchFamily="34" charset="-120"/>
              </a:rPr>
              <a:t> model = LinearRegression() </a:t>
            </a:r>
            <a:endParaRPr lang="en-US" sz="732" dirty="0"/>
          </a:p>
        </p:txBody>
      </p:sp>
      <p:sp>
        <p:nvSpPr>
          <p:cNvPr id="13" name="Shape 10"/>
          <p:cNvSpPr/>
          <p:nvPr/>
        </p:nvSpPr>
        <p:spPr>
          <a:xfrm>
            <a:off x="428625" y="3121819"/>
            <a:ext cx="214313" cy="214313"/>
          </a:xfrm>
          <a:prstGeom prst="ellipse">
            <a:avLst/>
          </a:prstGeom>
          <a:solidFill>
            <a:srgbClr val="0072CE"/>
          </a:solidFill>
          <a:ln/>
        </p:spPr>
      </p:sp>
      <p:sp>
        <p:nvSpPr>
          <p:cNvPr id="14" name="Text 11"/>
          <p:cNvSpPr/>
          <p:nvPr/>
        </p:nvSpPr>
        <p:spPr>
          <a:xfrm>
            <a:off x="428625" y="3121819"/>
            <a:ext cx="214313" cy="214313"/>
          </a:xfrm>
          <a:prstGeom prst="rect">
            <a:avLst/>
          </a:prstGeom>
          <a:noFill/>
          <a:ln/>
        </p:spPr>
        <p:txBody>
          <a:bodyPr wrap="none" lIns="0" tIns="0" rIns="0" bIns="0" rtlCol="0" anchor="ctr">
            <a:spAutoFit/>
          </a:bodyPr>
          <a:lstStyle/>
          <a:p>
            <a:pPr marL="0" indent="0" algn="ctr">
              <a:buNone/>
            </a:pPr>
            <a:r>
              <a:rPr lang="en-US" sz="837" b="1" dirty="0">
                <a:solidFill>
                  <a:srgbClr val="FFFFFF"/>
                </a:solidFill>
                <a:latin typeface="Noto Sans" pitchFamily="34" charset="0"/>
                <a:ea typeface="Noto Sans" pitchFamily="34" charset="-122"/>
                <a:cs typeface="Noto Sans" pitchFamily="34" charset="-120"/>
              </a:rPr>
              <a:t>2</a:t>
            </a:r>
            <a:endParaRPr lang="en-US" sz="837" dirty="0"/>
          </a:p>
        </p:txBody>
      </p:sp>
      <p:sp>
        <p:nvSpPr>
          <p:cNvPr id="15" name="Text 12"/>
          <p:cNvSpPr/>
          <p:nvPr/>
        </p:nvSpPr>
        <p:spPr>
          <a:xfrm>
            <a:off x="750094" y="3132534"/>
            <a:ext cx="916967" cy="192881"/>
          </a:xfrm>
          <a:prstGeom prst="rect">
            <a:avLst/>
          </a:prstGeom>
          <a:noFill/>
          <a:ln/>
        </p:spPr>
        <p:txBody>
          <a:bodyPr wrap="none" lIns="0" tIns="0" rIns="0" bIns="0" rtlCol="0" anchor="ctr">
            <a:spAutoFit/>
          </a:bodyPr>
          <a:lstStyle/>
          <a:p>
            <a:pPr marL="0" indent="0">
              <a:buNone/>
            </a:pPr>
            <a:r>
              <a:rPr lang="en-US" sz="942" b="1" dirty="0">
                <a:solidFill>
                  <a:srgbClr val="FFFFFF"/>
                </a:solidFill>
                <a:latin typeface="Noto Sans" pitchFamily="34" charset="0"/>
                <a:ea typeface="Noto Sans" pitchFamily="34" charset="-122"/>
                <a:cs typeface="Noto Sans" pitchFamily="34" charset="-120"/>
              </a:rPr>
              <a:t>Train-Test Split</a:t>
            </a:r>
            <a:endParaRPr lang="en-US" sz="942" dirty="0"/>
          </a:p>
        </p:txBody>
      </p:sp>
      <p:sp>
        <p:nvSpPr>
          <p:cNvPr id="16" name="Text 13"/>
          <p:cNvSpPr/>
          <p:nvPr/>
        </p:nvSpPr>
        <p:spPr>
          <a:xfrm>
            <a:off x="750094" y="3407569"/>
            <a:ext cx="3589734" cy="171450"/>
          </a:xfrm>
          <a:prstGeom prst="rect">
            <a:avLst/>
          </a:prstGeom>
          <a:noFill/>
          <a:ln/>
        </p:spPr>
        <p:txBody>
          <a:bodyPr wrap="none" lIns="0" tIns="0" rIns="0" bIns="0" rtlCol="0" anchor="ctr">
            <a:spAutoFit/>
          </a:bodyPr>
          <a:lstStyle/>
          <a:p>
            <a:pPr marL="0" indent="0">
              <a:buNone/>
            </a:pPr>
            <a:r>
              <a:rPr lang="en-US" sz="837" dirty="0">
                <a:solidFill>
                  <a:srgbClr val="FFFFFF"/>
                </a:solidFill>
                <a:latin typeface="Noto Sans" pitchFamily="34" charset="0"/>
                <a:ea typeface="Noto Sans" pitchFamily="34" charset="-122"/>
                <a:cs typeface="Noto Sans" pitchFamily="34" charset="-120"/>
              </a:rPr>
              <a:t>80%-20% split: 551 training records, 138 testing records</a:t>
            </a:r>
            <a:endParaRPr lang="en-US" sz="837" dirty="0"/>
          </a:p>
        </p:txBody>
      </p:sp>
      <p:sp>
        <p:nvSpPr>
          <p:cNvPr id="17" name="Shape 14"/>
          <p:cNvSpPr/>
          <p:nvPr/>
        </p:nvSpPr>
        <p:spPr>
          <a:xfrm>
            <a:off x="750094" y="3686175"/>
            <a:ext cx="3589734" cy="664369"/>
          </a:xfrm>
          <a:prstGeom prst="rect">
            <a:avLst/>
          </a:prstGeom>
          <a:solidFill>
            <a:srgbClr val="000000">
              <a:alpha val="30000"/>
            </a:srgbClr>
          </a:solidFill>
          <a:ln/>
        </p:spPr>
      </p:sp>
      <p:sp>
        <p:nvSpPr>
          <p:cNvPr id="18" name="Text 15"/>
          <p:cNvSpPr/>
          <p:nvPr/>
        </p:nvSpPr>
        <p:spPr>
          <a:xfrm>
            <a:off x="857250" y="3800475"/>
            <a:ext cx="2167375" cy="135731"/>
          </a:xfrm>
          <a:prstGeom prst="rect">
            <a:avLst/>
          </a:prstGeom>
          <a:noFill/>
          <a:ln/>
        </p:spPr>
        <p:txBody>
          <a:bodyPr wrap="none" lIns="0" tIns="0" rIns="0" bIns="0" rtlCol="0" anchor="ctr">
            <a:spAutoFit/>
          </a:bodyPr>
          <a:lstStyle/>
          <a:p>
            <a:pPr marL="0" indent="0">
              <a:buNone/>
            </a:pPr>
            <a:r>
              <a:rPr lang="en-US" sz="732" dirty="0">
                <a:solidFill>
                  <a:srgbClr val="F5F5F5"/>
                </a:solidFill>
                <a:latin typeface="Noto Sans" pitchFamily="34" charset="0"/>
                <a:ea typeface="Noto Sans" pitchFamily="34" charset="-122"/>
                <a:cs typeface="Noto Sans" pitchFamily="34" charset="-120"/>
              </a:rPr>
              <a:t> X_train, X_test, y_train, y_test = train_test_split(</a:t>
            </a:r>
            <a:endParaRPr lang="en-US" sz="732" dirty="0"/>
          </a:p>
        </p:txBody>
      </p:sp>
      <p:sp>
        <p:nvSpPr>
          <p:cNvPr id="19" name="Text 16"/>
          <p:cNvSpPr/>
          <p:nvPr/>
        </p:nvSpPr>
        <p:spPr>
          <a:xfrm>
            <a:off x="857250" y="3950494"/>
            <a:ext cx="1681935" cy="135731"/>
          </a:xfrm>
          <a:prstGeom prst="rect">
            <a:avLst/>
          </a:prstGeom>
          <a:noFill/>
          <a:ln/>
        </p:spPr>
        <p:txBody>
          <a:bodyPr wrap="none" lIns="0" tIns="0" rIns="0" bIns="0" rtlCol="0" anchor="ctr">
            <a:spAutoFit/>
          </a:bodyPr>
          <a:lstStyle/>
          <a:p>
            <a:pPr marL="0" indent="0">
              <a:buNone/>
            </a:pPr>
            <a:r>
              <a:rPr lang="en-US" sz="732" dirty="0">
                <a:solidFill>
                  <a:srgbClr val="F5F5F5"/>
                </a:solidFill>
                <a:latin typeface="Noto Sans" pitchFamily="34" charset="0"/>
                <a:ea typeface="Noto Sans" pitchFamily="34" charset="-122"/>
                <a:cs typeface="Noto Sans" pitchFamily="34" charset="-120"/>
              </a:rPr>
              <a:t> X, y, test_size=0.2, random_state=42</a:t>
            </a:r>
            <a:endParaRPr lang="en-US" sz="732" dirty="0"/>
          </a:p>
        </p:txBody>
      </p:sp>
      <p:sp>
        <p:nvSpPr>
          <p:cNvPr id="20" name="Text 17"/>
          <p:cNvSpPr/>
          <p:nvPr/>
        </p:nvSpPr>
        <p:spPr>
          <a:xfrm>
            <a:off x="857250" y="4100513"/>
            <a:ext cx="30026" cy="135731"/>
          </a:xfrm>
          <a:prstGeom prst="rect">
            <a:avLst/>
          </a:prstGeom>
          <a:noFill/>
          <a:ln/>
        </p:spPr>
        <p:txBody>
          <a:bodyPr wrap="none" lIns="0" tIns="0" rIns="0" bIns="0" rtlCol="0" anchor="ctr">
            <a:spAutoFit/>
          </a:bodyPr>
          <a:lstStyle/>
          <a:p>
            <a:pPr marL="0" indent="0">
              <a:buNone/>
            </a:pPr>
            <a:r>
              <a:rPr lang="en-US" sz="732" dirty="0">
                <a:solidFill>
                  <a:srgbClr val="F5F5F5"/>
                </a:solidFill>
                <a:latin typeface="Noto Sans" pitchFamily="34" charset="0"/>
                <a:ea typeface="Noto Sans" pitchFamily="34" charset="-122"/>
                <a:cs typeface="Noto Sans" pitchFamily="34" charset="-120"/>
              </a:rPr>
              <a:t> ) </a:t>
            </a:r>
            <a:endParaRPr lang="en-US" sz="732" dirty="0"/>
          </a:p>
        </p:txBody>
      </p:sp>
      <p:sp>
        <p:nvSpPr>
          <p:cNvPr id="22" name="Text 19"/>
          <p:cNvSpPr/>
          <p:nvPr/>
        </p:nvSpPr>
        <p:spPr>
          <a:xfrm>
            <a:off x="535749" y="4571885"/>
            <a:ext cx="64" cy="128818"/>
          </a:xfrm>
          <a:prstGeom prst="rect">
            <a:avLst/>
          </a:prstGeom>
          <a:noFill/>
          <a:ln/>
        </p:spPr>
        <p:txBody>
          <a:bodyPr wrap="none" lIns="0" tIns="0" rIns="0" bIns="0" rtlCol="0" anchor="ctr">
            <a:spAutoFit/>
          </a:bodyPr>
          <a:lstStyle/>
          <a:p>
            <a:pPr marL="0" indent="0" algn="ctr">
              <a:buNone/>
            </a:pPr>
            <a:endParaRPr lang="en-US" sz="837" dirty="0"/>
          </a:p>
        </p:txBody>
      </p:sp>
      <p:sp>
        <p:nvSpPr>
          <p:cNvPr id="27" name="Text 24"/>
          <p:cNvSpPr/>
          <p:nvPr/>
        </p:nvSpPr>
        <p:spPr>
          <a:xfrm>
            <a:off x="4556001" y="803672"/>
            <a:ext cx="4089797" cy="235744"/>
          </a:xfrm>
          <a:prstGeom prst="rect">
            <a:avLst/>
          </a:prstGeom>
          <a:noFill/>
          <a:ln/>
        </p:spPr>
        <p:txBody>
          <a:bodyPr wrap="none" lIns="0" tIns="0" rIns="0" bIns="0" rtlCol="0" anchor="ctr">
            <a:spAutoFit/>
          </a:bodyPr>
          <a:lstStyle/>
          <a:p>
            <a:pPr marL="0" indent="0">
              <a:buNone/>
            </a:pPr>
            <a:r>
              <a:rPr lang="en-US" sz="1238" b="1" dirty="0">
                <a:solidFill>
                  <a:srgbClr val="00B2A9"/>
                </a:solidFill>
                <a:latin typeface="Noto Sans" pitchFamily="34" charset="0"/>
                <a:ea typeface="Noto Sans" pitchFamily="34" charset="-122"/>
                <a:cs typeface="Noto Sans" pitchFamily="34" charset="-120"/>
              </a:rPr>
              <a:t>Model Visualization</a:t>
            </a:r>
            <a:endParaRPr lang="en-US" sz="1238" dirty="0"/>
          </a:p>
        </p:txBody>
      </p:sp>
      <p:sp>
        <p:nvSpPr>
          <p:cNvPr id="28" name="Shape 25"/>
          <p:cNvSpPr/>
          <p:nvPr/>
        </p:nvSpPr>
        <p:spPr>
          <a:xfrm>
            <a:off x="4603934" y="1039416"/>
            <a:ext cx="4089797" cy="2500313"/>
          </a:xfrm>
          <a:prstGeom prst="rect">
            <a:avLst/>
          </a:prstGeom>
          <a:solidFill>
            <a:srgbClr val="FFFFFF">
              <a:alpha val="10000"/>
            </a:srgbClr>
          </a:solidFill>
          <a:ln/>
        </p:spPr>
        <p:txBody>
          <a:bodyPr/>
          <a:lstStyle/>
          <a:p>
            <a:endParaRPr lang="en-IN" dirty="0"/>
          </a:p>
        </p:txBody>
      </p:sp>
      <p:pic>
        <p:nvPicPr>
          <p:cNvPr id="29" name="Image 1" descr="preencoded.png"/>
          <p:cNvPicPr>
            <a:picLocks noChangeAspect="1"/>
          </p:cNvPicPr>
          <p:nvPr/>
        </p:nvPicPr>
        <p:blipFill>
          <a:blip r:embed="rId4"/>
          <a:stretch>
            <a:fillRect/>
          </a:stretch>
        </p:blipFill>
        <p:spPr>
          <a:xfrm>
            <a:off x="4726292" y="1085849"/>
            <a:ext cx="3804047" cy="2143125"/>
          </a:xfrm>
          <a:prstGeom prst="rect">
            <a:avLst/>
          </a:prstGeom>
        </p:spPr>
      </p:pic>
      <p:pic>
        <p:nvPicPr>
          <p:cNvPr id="33" name="Image 2" descr="preencoded.png"/>
          <p:cNvPicPr>
            <a:picLocks noChangeAspect="1"/>
          </p:cNvPicPr>
          <p:nvPr/>
        </p:nvPicPr>
        <p:blipFill>
          <a:blip r:embed="rId5"/>
          <a:stretch>
            <a:fillRect/>
          </a:stretch>
        </p:blipFill>
        <p:spPr>
          <a:xfrm>
            <a:off x="5134570" y="4954191"/>
            <a:ext cx="125016" cy="7144"/>
          </a:xfrm>
          <a:prstGeom prst="rect">
            <a:avLst/>
          </a:prstGeom>
        </p:spPr>
      </p:pic>
      <p:pic>
        <p:nvPicPr>
          <p:cNvPr id="35" name="Image 3" descr="preencoded.png"/>
          <p:cNvPicPr>
            <a:picLocks noChangeAspect="1"/>
          </p:cNvPicPr>
          <p:nvPr/>
        </p:nvPicPr>
        <p:blipFill>
          <a:blip r:embed="rId6"/>
          <a:stretch>
            <a:fillRect/>
          </a:stretch>
        </p:blipFill>
        <p:spPr>
          <a:xfrm>
            <a:off x="5625703" y="5184911"/>
            <a:ext cx="125016" cy="7144"/>
          </a:xfrm>
          <a:prstGeom prst="rect">
            <a:avLst/>
          </a:prstGeom>
        </p:spPr>
      </p:pic>
      <p:pic>
        <p:nvPicPr>
          <p:cNvPr id="37" name="Image 4" descr="preencoded.png"/>
          <p:cNvPicPr>
            <a:picLocks noChangeAspect="1"/>
          </p:cNvPicPr>
          <p:nvPr/>
        </p:nvPicPr>
        <p:blipFill>
          <a:blip r:embed="rId7"/>
          <a:stretch>
            <a:fillRect/>
          </a:stretch>
        </p:blipFill>
        <p:spPr>
          <a:xfrm>
            <a:off x="6090047" y="4954191"/>
            <a:ext cx="178594" cy="7144"/>
          </a:xfrm>
          <a:prstGeom prst="rect">
            <a:avLst/>
          </a:prstGeom>
        </p:spPr>
      </p:pic>
      <p:pic>
        <p:nvPicPr>
          <p:cNvPr id="39" name="Image 5" descr="preencoded.png"/>
          <p:cNvPicPr>
            <a:picLocks noChangeAspect="1"/>
          </p:cNvPicPr>
          <p:nvPr/>
        </p:nvPicPr>
        <p:blipFill>
          <a:blip r:embed="rId8"/>
          <a:stretch>
            <a:fillRect/>
          </a:stretch>
        </p:blipFill>
        <p:spPr>
          <a:xfrm>
            <a:off x="6607969" y="5184911"/>
            <a:ext cx="125016" cy="7144"/>
          </a:xfrm>
          <a:prstGeom prst="rect">
            <a:avLst/>
          </a:prstGeom>
        </p:spPr>
      </p:pic>
      <p:pic>
        <p:nvPicPr>
          <p:cNvPr id="41" name="Image 6" descr="preencoded.png"/>
          <p:cNvPicPr>
            <a:picLocks noChangeAspect="1"/>
          </p:cNvPicPr>
          <p:nvPr/>
        </p:nvPicPr>
        <p:blipFill>
          <a:blip r:embed="rId9"/>
          <a:stretch>
            <a:fillRect/>
          </a:stretch>
        </p:blipFill>
        <p:spPr>
          <a:xfrm>
            <a:off x="7081242" y="4954191"/>
            <a:ext cx="160734" cy="7144"/>
          </a:xfrm>
          <a:prstGeom prst="rect">
            <a:avLst/>
          </a:prstGeom>
        </p:spPr>
      </p:pic>
      <p:pic>
        <p:nvPicPr>
          <p:cNvPr id="43" name="Image 7" descr="preencoded.png"/>
          <p:cNvPicPr>
            <a:picLocks noChangeAspect="1"/>
          </p:cNvPicPr>
          <p:nvPr/>
        </p:nvPicPr>
        <p:blipFill>
          <a:blip r:embed="rId6"/>
          <a:stretch>
            <a:fillRect/>
          </a:stretch>
        </p:blipFill>
        <p:spPr>
          <a:xfrm>
            <a:off x="7590234" y="5184911"/>
            <a:ext cx="125016" cy="7144"/>
          </a:xfrm>
          <a:prstGeom prst="rect">
            <a:avLst/>
          </a:prstGeom>
        </p:spPr>
      </p:pic>
      <p:pic>
        <p:nvPicPr>
          <p:cNvPr id="45" name="Image 8" descr="preencoded.png"/>
          <p:cNvPicPr>
            <a:picLocks noChangeAspect="1"/>
          </p:cNvPicPr>
          <p:nvPr/>
        </p:nvPicPr>
        <p:blipFill>
          <a:blip r:embed="rId10"/>
          <a:stretch>
            <a:fillRect/>
          </a:stretch>
        </p:blipFill>
        <p:spPr>
          <a:xfrm>
            <a:off x="8054578" y="4954191"/>
            <a:ext cx="178594" cy="7144"/>
          </a:xfrm>
          <a:prstGeom prst="rect">
            <a:avLst/>
          </a:prstGeom>
        </p:spPr>
      </p:pic>
      <p:pic>
        <p:nvPicPr>
          <p:cNvPr id="48" name="Picture 47">
            <a:extLst>
              <a:ext uri="{FF2B5EF4-FFF2-40B4-BE49-F238E27FC236}">
                <a16:creationId xmlns:a16="http://schemas.microsoft.com/office/drawing/2014/main" id="{D6513E16-9DEF-077B-170A-25B1343E9BB0}"/>
              </a:ext>
            </a:extLst>
          </p:cNvPr>
          <p:cNvPicPr>
            <a:picLocks noChangeAspect="1"/>
          </p:cNvPicPr>
          <p:nvPr/>
        </p:nvPicPr>
        <p:blipFill>
          <a:blip r:embed="rId11"/>
          <a:stretch>
            <a:fillRect/>
          </a:stretch>
        </p:blipFill>
        <p:spPr>
          <a:xfrm>
            <a:off x="4608975" y="3686175"/>
            <a:ext cx="4183142" cy="1406579"/>
          </a:xfrm>
          <a:prstGeom prst="rect">
            <a:avLst/>
          </a:prstGeom>
        </p:spPr>
      </p:pic>
      <p:pic>
        <p:nvPicPr>
          <p:cNvPr id="49" name="Picture 48">
            <a:extLst>
              <a:ext uri="{FF2B5EF4-FFF2-40B4-BE49-F238E27FC236}">
                <a16:creationId xmlns:a16="http://schemas.microsoft.com/office/drawing/2014/main" id="{BC8C4700-0CAA-BB9F-78CB-37886C30F4A0}"/>
              </a:ext>
            </a:extLst>
          </p:cNvPr>
          <p:cNvPicPr>
            <a:picLocks noChangeAspect="1"/>
          </p:cNvPicPr>
          <p:nvPr/>
        </p:nvPicPr>
        <p:blipFill>
          <a:blip r:embed="rId12"/>
          <a:stretch>
            <a:fillRect/>
          </a:stretch>
        </p:blipFill>
        <p:spPr>
          <a:xfrm>
            <a:off x="242401" y="1268929"/>
            <a:ext cx="4175309" cy="3876552"/>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1"/>
            <a:ext cx="9144000" cy="5143499"/>
          </a:xfrm>
          <a:prstGeom prst="rect">
            <a:avLst/>
          </a:prstGeom>
        </p:spPr>
      </p:pic>
      <p:sp>
        <p:nvSpPr>
          <p:cNvPr id="3" name="Text 0"/>
          <p:cNvSpPr/>
          <p:nvPr/>
        </p:nvSpPr>
        <p:spPr>
          <a:xfrm>
            <a:off x="428625" y="160734"/>
            <a:ext cx="8286750" cy="385763"/>
          </a:xfrm>
          <a:prstGeom prst="rect">
            <a:avLst/>
          </a:prstGeom>
          <a:noFill/>
          <a:ln/>
        </p:spPr>
        <p:txBody>
          <a:bodyPr wrap="none" lIns="0" tIns="0" rIns="0" bIns="0" rtlCol="0" anchor="ctr">
            <a:spAutoFit/>
          </a:bodyPr>
          <a:lstStyle/>
          <a:p>
            <a:pPr marL="0" indent="0">
              <a:buNone/>
            </a:pPr>
            <a:r>
              <a:rPr lang="en-US" sz="2025" b="1" dirty="0">
                <a:solidFill>
                  <a:srgbClr val="FFFFFF"/>
                </a:solidFill>
                <a:latin typeface="Noto Sans" pitchFamily="34" charset="0"/>
                <a:ea typeface="Noto Sans" pitchFamily="34" charset="-122"/>
                <a:cs typeface="Noto Sans" pitchFamily="34" charset="-120"/>
              </a:rPr>
              <a:t>Results: Model Performance</a:t>
            </a:r>
            <a:endParaRPr lang="en-US" sz="2025" dirty="0"/>
          </a:p>
        </p:txBody>
      </p:sp>
      <p:sp>
        <p:nvSpPr>
          <p:cNvPr id="4" name="Shape 1"/>
          <p:cNvSpPr/>
          <p:nvPr/>
        </p:nvSpPr>
        <p:spPr>
          <a:xfrm>
            <a:off x="428625" y="573285"/>
            <a:ext cx="571500" cy="35719"/>
          </a:xfrm>
          <a:prstGeom prst="rect">
            <a:avLst/>
          </a:prstGeom>
          <a:solidFill>
            <a:srgbClr val="00B2A9"/>
          </a:solidFill>
          <a:ln/>
        </p:spPr>
      </p:sp>
      <p:sp>
        <p:nvSpPr>
          <p:cNvPr id="5" name="Text 2"/>
          <p:cNvSpPr/>
          <p:nvPr/>
        </p:nvSpPr>
        <p:spPr>
          <a:xfrm>
            <a:off x="428625" y="1314450"/>
            <a:ext cx="4000500" cy="235744"/>
          </a:xfrm>
          <a:prstGeom prst="rect">
            <a:avLst/>
          </a:prstGeom>
          <a:noFill/>
          <a:ln/>
        </p:spPr>
        <p:txBody>
          <a:bodyPr wrap="none" lIns="0" tIns="0" rIns="0" bIns="0" rtlCol="0" anchor="ctr">
            <a:spAutoFit/>
          </a:bodyPr>
          <a:lstStyle/>
          <a:p>
            <a:pPr marL="0" indent="0">
              <a:buNone/>
            </a:pPr>
            <a:r>
              <a:rPr lang="en-US" sz="1238" b="1" dirty="0">
                <a:solidFill>
                  <a:srgbClr val="00B2A9"/>
                </a:solidFill>
                <a:latin typeface="Noto Sans" pitchFamily="34" charset="0"/>
                <a:ea typeface="Noto Sans" pitchFamily="34" charset="-122"/>
                <a:cs typeface="Noto Sans" pitchFamily="34" charset="-120"/>
              </a:rPr>
              <a:t>Key Dataset Insights</a:t>
            </a:r>
            <a:endParaRPr lang="en-US" sz="1238" dirty="0"/>
          </a:p>
        </p:txBody>
      </p:sp>
      <p:pic>
        <p:nvPicPr>
          <p:cNvPr id="6" name="Image 1" descr="preencoded.png"/>
          <p:cNvPicPr>
            <a:picLocks noChangeAspect="1"/>
          </p:cNvPicPr>
          <p:nvPr/>
        </p:nvPicPr>
        <p:blipFill>
          <a:blip r:embed="rId4"/>
          <a:stretch>
            <a:fillRect/>
          </a:stretch>
        </p:blipFill>
        <p:spPr>
          <a:xfrm>
            <a:off x="428625" y="1743075"/>
            <a:ext cx="100013" cy="114300"/>
          </a:xfrm>
          <a:prstGeom prst="rect">
            <a:avLst/>
          </a:prstGeom>
        </p:spPr>
      </p:pic>
      <p:sp>
        <p:nvSpPr>
          <p:cNvPr id="7" name="Text 3"/>
          <p:cNvSpPr/>
          <p:nvPr/>
        </p:nvSpPr>
        <p:spPr>
          <a:xfrm>
            <a:off x="635794" y="1701998"/>
            <a:ext cx="220675" cy="175022"/>
          </a:xfrm>
          <a:prstGeom prst="rect">
            <a:avLst/>
          </a:prstGeom>
          <a:noFill/>
          <a:ln/>
        </p:spPr>
        <p:txBody>
          <a:bodyPr wrap="none" lIns="0" tIns="0" rIns="0" bIns="0" rtlCol="0" anchor="ctr">
            <a:spAutoFit/>
          </a:bodyPr>
          <a:lstStyle/>
          <a:p>
            <a:pPr marL="0" indent="0">
              <a:buNone/>
            </a:pPr>
            <a:r>
              <a:rPr lang="en-US" sz="942" b="1" dirty="0">
                <a:solidFill>
                  <a:srgbClr val="0072CE"/>
                </a:solidFill>
                <a:latin typeface="Noto Sans" pitchFamily="34" charset="0"/>
                <a:ea typeface="Noto Sans" pitchFamily="34" charset="-122"/>
                <a:cs typeface="Noto Sans" pitchFamily="34" charset="-120"/>
              </a:rPr>
              <a:t>689</a:t>
            </a:r>
            <a:endParaRPr lang="en-US" sz="942" dirty="0"/>
          </a:p>
        </p:txBody>
      </p:sp>
      <p:sp>
        <p:nvSpPr>
          <p:cNvPr id="8" name="Text 4"/>
          <p:cNvSpPr/>
          <p:nvPr/>
        </p:nvSpPr>
        <p:spPr>
          <a:xfrm>
            <a:off x="856469" y="1701998"/>
            <a:ext cx="2441125" cy="175022"/>
          </a:xfrm>
          <a:prstGeom prst="rect">
            <a:avLst/>
          </a:prstGeom>
          <a:noFill/>
          <a:ln/>
        </p:spPr>
        <p:txBody>
          <a:bodyPr wrap="none" lIns="0" tIns="0" rIns="0" bIns="0" rtlCol="0" anchor="ctr">
            <a:spAutoFit/>
          </a:bodyPr>
          <a:lstStyle/>
          <a:p>
            <a:pPr marL="0" indent="0">
              <a:buNone/>
            </a:pPr>
            <a:r>
              <a:rPr lang="en-US" sz="942" dirty="0">
                <a:solidFill>
                  <a:srgbClr val="FFFFFF"/>
                </a:solidFill>
                <a:latin typeface="Noto Sans" pitchFamily="34" charset="0"/>
                <a:ea typeface="Noto Sans" pitchFamily="34" charset="-122"/>
                <a:cs typeface="Noto Sans" pitchFamily="34" charset="-120"/>
              </a:rPr>
              <a:t> total employee records analyzed across </a:t>
            </a:r>
            <a:endParaRPr lang="en-US" sz="942" dirty="0"/>
          </a:p>
        </p:txBody>
      </p:sp>
      <p:sp>
        <p:nvSpPr>
          <p:cNvPr id="9" name="Text 5"/>
          <p:cNvSpPr/>
          <p:nvPr/>
        </p:nvSpPr>
        <p:spPr>
          <a:xfrm>
            <a:off x="3297594" y="1701998"/>
            <a:ext cx="147117" cy="175022"/>
          </a:xfrm>
          <a:prstGeom prst="rect">
            <a:avLst/>
          </a:prstGeom>
          <a:noFill/>
          <a:ln/>
        </p:spPr>
        <p:txBody>
          <a:bodyPr wrap="none" lIns="0" tIns="0" rIns="0" bIns="0" rtlCol="0" anchor="ctr">
            <a:spAutoFit/>
          </a:bodyPr>
          <a:lstStyle/>
          <a:p>
            <a:pPr marL="0" indent="0">
              <a:buNone/>
            </a:pPr>
            <a:r>
              <a:rPr lang="en-US" sz="942" b="1" dirty="0">
                <a:solidFill>
                  <a:srgbClr val="0072CE"/>
                </a:solidFill>
                <a:latin typeface="Noto Sans" pitchFamily="34" charset="0"/>
                <a:ea typeface="Noto Sans" pitchFamily="34" charset="-122"/>
                <a:cs typeface="Noto Sans" pitchFamily="34" charset="-120"/>
              </a:rPr>
              <a:t>20</a:t>
            </a:r>
            <a:endParaRPr lang="en-US" sz="942" dirty="0"/>
          </a:p>
        </p:txBody>
      </p:sp>
      <p:sp>
        <p:nvSpPr>
          <p:cNvPr id="10" name="Text 6"/>
          <p:cNvSpPr/>
          <p:nvPr/>
        </p:nvSpPr>
        <p:spPr>
          <a:xfrm>
            <a:off x="3444711" y="1701998"/>
            <a:ext cx="816034" cy="175022"/>
          </a:xfrm>
          <a:prstGeom prst="rect">
            <a:avLst/>
          </a:prstGeom>
          <a:noFill/>
          <a:ln/>
        </p:spPr>
        <p:txBody>
          <a:bodyPr wrap="none" lIns="0" tIns="0" rIns="0" bIns="0" rtlCol="0" anchor="ctr">
            <a:spAutoFit/>
          </a:bodyPr>
          <a:lstStyle/>
          <a:p>
            <a:pPr marL="0" indent="0">
              <a:buNone/>
            </a:pPr>
            <a:r>
              <a:rPr lang="en-US" sz="942" dirty="0">
                <a:solidFill>
                  <a:srgbClr val="FFFFFF"/>
                </a:solidFill>
                <a:latin typeface="Noto Sans" pitchFamily="34" charset="0"/>
                <a:ea typeface="Noto Sans" pitchFamily="34" charset="-122"/>
                <a:cs typeface="Noto Sans" pitchFamily="34" charset="-120"/>
              </a:rPr>
              <a:t> departments </a:t>
            </a:r>
            <a:endParaRPr lang="en-US" sz="942" dirty="0"/>
          </a:p>
        </p:txBody>
      </p:sp>
      <p:pic>
        <p:nvPicPr>
          <p:cNvPr id="11" name="Image 2" descr="preencoded.png"/>
          <p:cNvPicPr>
            <a:picLocks noChangeAspect="1"/>
          </p:cNvPicPr>
          <p:nvPr/>
        </p:nvPicPr>
        <p:blipFill>
          <a:blip r:embed="rId5"/>
          <a:stretch>
            <a:fillRect/>
          </a:stretch>
        </p:blipFill>
        <p:spPr>
          <a:xfrm>
            <a:off x="428625" y="2043113"/>
            <a:ext cx="85725" cy="114300"/>
          </a:xfrm>
          <a:prstGeom prst="rect">
            <a:avLst/>
          </a:prstGeom>
        </p:spPr>
      </p:pic>
      <p:sp>
        <p:nvSpPr>
          <p:cNvPr id="12" name="Text 7"/>
          <p:cNvSpPr/>
          <p:nvPr/>
        </p:nvSpPr>
        <p:spPr>
          <a:xfrm>
            <a:off x="621506" y="2002036"/>
            <a:ext cx="968536" cy="175022"/>
          </a:xfrm>
          <a:prstGeom prst="rect">
            <a:avLst/>
          </a:prstGeom>
          <a:noFill/>
          <a:ln/>
        </p:spPr>
        <p:txBody>
          <a:bodyPr wrap="none" lIns="0" tIns="0" rIns="0" bIns="0" rtlCol="0" anchor="ctr">
            <a:spAutoFit/>
          </a:bodyPr>
          <a:lstStyle/>
          <a:p>
            <a:pPr marL="0" indent="0">
              <a:buNone/>
            </a:pPr>
            <a:r>
              <a:rPr lang="en-US" sz="942" dirty="0">
                <a:solidFill>
                  <a:srgbClr val="FFFFFF"/>
                </a:solidFill>
                <a:latin typeface="Noto Sans" pitchFamily="34" charset="0"/>
                <a:ea typeface="Noto Sans" pitchFamily="34" charset="-122"/>
                <a:cs typeface="Noto Sans" pitchFamily="34" charset="-120"/>
              </a:rPr>
              <a:t> Manufacturing (</a:t>
            </a:r>
            <a:endParaRPr lang="en-US" sz="942" dirty="0"/>
          </a:p>
        </p:txBody>
      </p:sp>
      <p:sp>
        <p:nvSpPr>
          <p:cNvPr id="13" name="Text 8"/>
          <p:cNvSpPr/>
          <p:nvPr/>
        </p:nvSpPr>
        <p:spPr>
          <a:xfrm>
            <a:off x="1590042" y="2002036"/>
            <a:ext cx="369047" cy="175022"/>
          </a:xfrm>
          <a:prstGeom prst="rect">
            <a:avLst/>
          </a:prstGeom>
          <a:noFill/>
          <a:ln/>
        </p:spPr>
        <p:txBody>
          <a:bodyPr wrap="none" lIns="0" tIns="0" rIns="0" bIns="0" rtlCol="0" anchor="ctr">
            <a:spAutoFit/>
          </a:bodyPr>
          <a:lstStyle/>
          <a:p>
            <a:pPr marL="0" indent="0">
              <a:buNone/>
            </a:pPr>
            <a:r>
              <a:rPr lang="en-US" sz="942" b="1" dirty="0">
                <a:solidFill>
                  <a:srgbClr val="0072CE"/>
                </a:solidFill>
                <a:latin typeface="Noto Sans" pitchFamily="34" charset="0"/>
                <a:ea typeface="Noto Sans" pitchFamily="34" charset="-122"/>
                <a:cs typeface="Noto Sans" pitchFamily="34" charset="-120"/>
              </a:rPr>
              <a:t>20.3%</a:t>
            </a:r>
            <a:endParaRPr lang="en-US" sz="942" dirty="0"/>
          </a:p>
        </p:txBody>
      </p:sp>
      <p:sp>
        <p:nvSpPr>
          <p:cNvPr id="14" name="Text 9"/>
          <p:cNvSpPr/>
          <p:nvPr/>
        </p:nvSpPr>
        <p:spPr>
          <a:xfrm>
            <a:off x="1959090" y="2002036"/>
            <a:ext cx="1318413" cy="175022"/>
          </a:xfrm>
          <a:prstGeom prst="rect">
            <a:avLst/>
          </a:prstGeom>
          <a:noFill/>
          <a:ln/>
        </p:spPr>
        <p:txBody>
          <a:bodyPr wrap="none" lIns="0" tIns="0" rIns="0" bIns="0" rtlCol="0" anchor="ctr">
            <a:spAutoFit/>
          </a:bodyPr>
          <a:lstStyle/>
          <a:p>
            <a:pPr marL="0" indent="0">
              <a:buNone/>
            </a:pPr>
            <a:r>
              <a:rPr lang="en-US" sz="942" dirty="0">
                <a:solidFill>
                  <a:srgbClr val="FFFFFF"/>
                </a:solidFill>
                <a:latin typeface="Noto Sans" pitchFamily="34" charset="0"/>
                <a:ea typeface="Noto Sans" pitchFamily="34" charset="-122"/>
                <a:cs typeface="Noto Sans" pitchFamily="34" charset="-120"/>
              </a:rPr>
              <a:t>) and Quality Control (</a:t>
            </a:r>
            <a:endParaRPr lang="en-US" sz="942" dirty="0"/>
          </a:p>
        </p:txBody>
      </p:sp>
      <p:sp>
        <p:nvSpPr>
          <p:cNvPr id="15" name="Text 10"/>
          <p:cNvSpPr/>
          <p:nvPr/>
        </p:nvSpPr>
        <p:spPr>
          <a:xfrm>
            <a:off x="3277502" y="2002036"/>
            <a:ext cx="369047" cy="175022"/>
          </a:xfrm>
          <a:prstGeom prst="rect">
            <a:avLst/>
          </a:prstGeom>
          <a:noFill/>
          <a:ln/>
        </p:spPr>
        <p:txBody>
          <a:bodyPr wrap="none" lIns="0" tIns="0" rIns="0" bIns="0" rtlCol="0" anchor="ctr">
            <a:spAutoFit/>
          </a:bodyPr>
          <a:lstStyle/>
          <a:p>
            <a:pPr marL="0" indent="0">
              <a:buNone/>
            </a:pPr>
            <a:r>
              <a:rPr lang="en-US" sz="942" b="1" dirty="0">
                <a:solidFill>
                  <a:srgbClr val="0072CE"/>
                </a:solidFill>
                <a:latin typeface="Noto Sans" pitchFamily="34" charset="0"/>
                <a:ea typeface="Noto Sans" pitchFamily="34" charset="-122"/>
                <a:cs typeface="Noto Sans" pitchFamily="34" charset="-120"/>
              </a:rPr>
              <a:t>12.9%</a:t>
            </a:r>
            <a:endParaRPr lang="en-US" sz="942" dirty="0"/>
          </a:p>
        </p:txBody>
      </p:sp>
      <p:sp>
        <p:nvSpPr>
          <p:cNvPr id="16" name="Text 11"/>
          <p:cNvSpPr/>
          <p:nvPr/>
        </p:nvSpPr>
        <p:spPr>
          <a:xfrm>
            <a:off x="3646550" y="2002036"/>
            <a:ext cx="717417" cy="175022"/>
          </a:xfrm>
          <a:prstGeom prst="rect">
            <a:avLst/>
          </a:prstGeom>
          <a:noFill/>
          <a:ln/>
        </p:spPr>
        <p:txBody>
          <a:bodyPr wrap="none" lIns="0" tIns="0" rIns="0" bIns="0" rtlCol="0" anchor="ctr">
            <a:spAutoFit/>
          </a:bodyPr>
          <a:lstStyle/>
          <a:p>
            <a:pPr marL="0" indent="0">
              <a:buNone/>
            </a:pPr>
            <a:r>
              <a:rPr lang="en-US" sz="942" dirty="0">
                <a:solidFill>
                  <a:srgbClr val="FFFFFF"/>
                </a:solidFill>
                <a:latin typeface="Noto Sans" pitchFamily="34" charset="0"/>
                <a:ea typeface="Noto Sans" pitchFamily="34" charset="-122"/>
                <a:cs typeface="Noto Sans" pitchFamily="34" charset="-120"/>
              </a:rPr>
              <a:t>) are largest </a:t>
            </a:r>
            <a:endParaRPr lang="en-US" sz="942" dirty="0"/>
          </a:p>
        </p:txBody>
      </p:sp>
      <p:sp>
        <p:nvSpPr>
          <p:cNvPr id="17" name="Text 12"/>
          <p:cNvSpPr/>
          <p:nvPr/>
        </p:nvSpPr>
        <p:spPr>
          <a:xfrm>
            <a:off x="621506" y="2194917"/>
            <a:ext cx="782603" cy="175022"/>
          </a:xfrm>
          <a:prstGeom prst="rect">
            <a:avLst/>
          </a:prstGeom>
          <a:noFill/>
          <a:ln/>
        </p:spPr>
        <p:txBody>
          <a:bodyPr wrap="none" lIns="0" tIns="0" rIns="0" bIns="0" rtlCol="0" anchor="ctr">
            <a:spAutoFit/>
          </a:bodyPr>
          <a:lstStyle/>
          <a:p>
            <a:pPr marL="0" indent="0">
              <a:buNone/>
            </a:pPr>
            <a:r>
              <a:rPr lang="en-US" sz="942" dirty="0">
                <a:solidFill>
                  <a:srgbClr val="FFFFFF"/>
                </a:solidFill>
                <a:latin typeface="Noto Sans" pitchFamily="34" charset="0"/>
                <a:ea typeface="Noto Sans" pitchFamily="34" charset="-122"/>
                <a:cs typeface="Noto Sans" pitchFamily="34" charset="-120"/>
              </a:rPr>
              <a:t>departments </a:t>
            </a:r>
            <a:endParaRPr lang="en-US" sz="942" dirty="0"/>
          </a:p>
        </p:txBody>
      </p:sp>
      <p:pic>
        <p:nvPicPr>
          <p:cNvPr id="18" name="Image 3" descr="preencoded.png"/>
          <p:cNvPicPr>
            <a:picLocks noChangeAspect="1"/>
          </p:cNvPicPr>
          <p:nvPr/>
        </p:nvPicPr>
        <p:blipFill>
          <a:blip r:embed="rId6"/>
          <a:stretch>
            <a:fillRect/>
          </a:stretch>
        </p:blipFill>
        <p:spPr>
          <a:xfrm>
            <a:off x="428625" y="2536031"/>
            <a:ext cx="114300" cy="114300"/>
          </a:xfrm>
          <a:prstGeom prst="rect">
            <a:avLst/>
          </a:prstGeom>
        </p:spPr>
      </p:pic>
      <p:sp>
        <p:nvSpPr>
          <p:cNvPr id="19" name="Text 13"/>
          <p:cNvSpPr/>
          <p:nvPr/>
        </p:nvSpPr>
        <p:spPr>
          <a:xfrm>
            <a:off x="650081" y="2486025"/>
            <a:ext cx="3505572" cy="192881"/>
          </a:xfrm>
          <a:prstGeom prst="rect">
            <a:avLst/>
          </a:prstGeom>
          <a:noFill/>
          <a:ln/>
        </p:spPr>
        <p:txBody>
          <a:bodyPr wrap="none" lIns="0" tIns="0" rIns="0" bIns="0" rtlCol="0" anchor="ctr">
            <a:spAutoFit/>
          </a:bodyPr>
          <a:lstStyle/>
          <a:p>
            <a:pPr marL="0" indent="0">
              <a:buNone/>
            </a:pPr>
            <a:r>
              <a:rPr lang="en-US" sz="942" dirty="0">
                <a:solidFill>
                  <a:srgbClr val="FFFFFF"/>
                </a:solidFill>
                <a:latin typeface="Noto Sans" pitchFamily="34" charset="0"/>
                <a:ea typeface="Noto Sans" pitchFamily="34" charset="-122"/>
                <a:cs typeface="Noto Sans" pitchFamily="34" charset="-120"/>
              </a:rPr>
              <a:t> Strong positive correlation between experience and salary </a:t>
            </a:r>
            <a:endParaRPr lang="en-US" sz="942" dirty="0"/>
          </a:p>
        </p:txBody>
      </p:sp>
      <p:pic>
        <p:nvPicPr>
          <p:cNvPr id="20" name="Image 4" descr="preencoded.png"/>
          <p:cNvPicPr>
            <a:picLocks noChangeAspect="1"/>
          </p:cNvPicPr>
          <p:nvPr/>
        </p:nvPicPr>
        <p:blipFill>
          <a:blip r:embed="rId7"/>
          <a:stretch>
            <a:fillRect/>
          </a:stretch>
        </p:blipFill>
        <p:spPr>
          <a:xfrm>
            <a:off x="428625" y="2836069"/>
            <a:ext cx="128588" cy="114300"/>
          </a:xfrm>
          <a:prstGeom prst="rect">
            <a:avLst/>
          </a:prstGeom>
        </p:spPr>
      </p:pic>
      <p:sp>
        <p:nvSpPr>
          <p:cNvPr id="21" name="Text 14"/>
          <p:cNvSpPr/>
          <p:nvPr/>
        </p:nvSpPr>
        <p:spPr>
          <a:xfrm>
            <a:off x="664369" y="2786063"/>
            <a:ext cx="3564062" cy="192881"/>
          </a:xfrm>
          <a:prstGeom prst="rect">
            <a:avLst/>
          </a:prstGeom>
          <a:noFill/>
          <a:ln/>
        </p:spPr>
        <p:txBody>
          <a:bodyPr wrap="none" lIns="0" tIns="0" rIns="0" bIns="0" rtlCol="0" anchor="ctr">
            <a:spAutoFit/>
          </a:bodyPr>
          <a:lstStyle/>
          <a:p>
            <a:pPr marL="0" indent="0">
              <a:buNone/>
            </a:pPr>
            <a:r>
              <a:rPr lang="en-US" sz="942" dirty="0">
                <a:solidFill>
                  <a:srgbClr val="FFFFFF"/>
                </a:solidFill>
                <a:latin typeface="Noto Sans" pitchFamily="34" charset="0"/>
                <a:ea typeface="Noto Sans" pitchFamily="34" charset="-122"/>
                <a:cs typeface="Noto Sans" pitchFamily="34" charset="-120"/>
              </a:rPr>
              <a:t> Job performance rating significantly impacts compensation </a:t>
            </a:r>
            <a:endParaRPr lang="en-US" sz="942" dirty="0"/>
          </a:p>
        </p:txBody>
      </p:sp>
      <p:sp>
        <p:nvSpPr>
          <p:cNvPr id="25" name="Text 17"/>
          <p:cNvSpPr/>
          <p:nvPr/>
        </p:nvSpPr>
        <p:spPr>
          <a:xfrm>
            <a:off x="4714875" y="1314450"/>
            <a:ext cx="4000500" cy="235744"/>
          </a:xfrm>
          <a:prstGeom prst="rect">
            <a:avLst/>
          </a:prstGeom>
          <a:noFill/>
          <a:ln/>
        </p:spPr>
        <p:txBody>
          <a:bodyPr wrap="none" lIns="0" tIns="0" rIns="0" bIns="0" rtlCol="0" anchor="ctr">
            <a:spAutoFit/>
          </a:bodyPr>
          <a:lstStyle/>
          <a:p>
            <a:pPr marL="0" indent="0">
              <a:buNone/>
            </a:pPr>
            <a:r>
              <a:rPr lang="en-US" sz="1238" b="1" dirty="0">
                <a:solidFill>
                  <a:srgbClr val="00B2A9"/>
                </a:solidFill>
                <a:latin typeface="Noto Sans" pitchFamily="34" charset="0"/>
                <a:ea typeface="Noto Sans" pitchFamily="34" charset="-122"/>
                <a:cs typeface="Noto Sans" pitchFamily="34" charset="-120"/>
              </a:rPr>
              <a:t>Web Application Features</a:t>
            </a:r>
            <a:endParaRPr lang="en-US" sz="1238" dirty="0"/>
          </a:p>
        </p:txBody>
      </p:sp>
      <p:sp>
        <p:nvSpPr>
          <p:cNvPr id="26" name="Shape 18"/>
          <p:cNvSpPr/>
          <p:nvPr/>
        </p:nvSpPr>
        <p:spPr>
          <a:xfrm>
            <a:off x="4714875" y="1764506"/>
            <a:ext cx="4000500" cy="514350"/>
          </a:xfrm>
          <a:prstGeom prst="rect">
            <a:avLst/>
          </a:prstGeom>
          <a:solidFill>
            <a:srgbClr val="FFFFFF">
              <a:alpha val="10000"/>
            </a:srgbClr>
          </a:solidFill>
          <a:ln/>
        </p:spPr>
      </p:sp>
      <p:sp>
        <p:nvSpPr>
          <p:cNvPr id="27" name="Shape 19"/>
          <p:cNvSpPr/>
          <p:nvPr/>
        </p:nvSpPr>
        <p:spPr>
          <a:xfrm>
            <a:off x="4822031" y="1893094"/>
            <a:ext cx="257175" cy="257175"/>
          </a:xfrm>
          <a:prstGeom prst="ellipse">
            <a:avLst/>
          </a:prstGeom>
          <a:solidFill>
            <a:srgbClr val="0072CE"/>
          </a:solidFill>
          <a:ln/>
        </p:spPr>
      </p:sp>
      <p:pic>
        <p:nvPicPr>
          <p:cNvPr id="28" name="Image 6" descr="preencoded.png"/>
          <p:cNvPicPr>
            <a:picLocks noChangeAspect="1"/>
          </p:cNvPicPr>
          <p:nvPr/>
        </p:nvPicPr>
        <p:blipFill>
          <a:blip r:embed="rId8"/>
          <a:stretch>
            <a:fillRect/>
          </a:stretch>
        </p:blipFill>
        <p:spPr>
          <a:xfrm>
            <a:off x="4894362" y="2018109"/>
            <a:ext cx="112514" cy="7144"/>
          </a:xfrm>
          <a:prstGeom prst="rect">
            <a:avLst/>
          </a:prstGeom>
        </p:spPr>
      </p:pic>
      <p:sp>
        <p:nvSpPr>
          <p:cNvPr id="29" name="Text 20"/>
          <p:cNvSpPr/>
          <p:nvPr/>
        </p:nvSpPr>
        <p:spPr>
          <a:xfrm>
            <a:off x="5186363" y="1850231"/>
            <a:ext cx="3421856" cy="342900"/>
          </a:xfrm>
          <a:prstGeom prst="rect">
            <a:avLst/>
          </a:prstGeom>
          <a:noFill/>
          <a:ln/>
        </p:spPr>
        <p:txBody>
          <a:bodyPr wrap="square" lIns="0" tIns="0" rIns="0" bIns="0" rtlCol="0" anchor="ctr">
            <a:spAutoFit/>
          </a:bodyPr>
          <a:lstStyle/>
          <a:p>
            <a:pPr marL="0" indent="0">
              <a:buNone/>
            </a:pPr>
            <a:r>
              <a:rPr lang="en-US" sz="837" dirty="0">
                <a:solidFill>
                  <a:srgbClr val="FFFFFF"/>
                </a:solidFill>
                <a:latin typeface="Noto Sans" pitchFamily="34" charset="0"/>
                <a:ea typeface="Noto Sans" pitchFamily="34" charset="-122"/>
                <a:cs typeface="Noto Sans" pitchFamily="34" charset="-120"/>
              </a:rPr>
              <a:t> Interactive interface for inputting years of experience (0-5 years) </a:t>
            </a:r>
            <a:endParaRPr lang="en-US" sz="837" dirty="0"/>
          </a:p>
        </p:txBody>
      </p:sp>
      <p:sp>
        <p:nvSpPr>
          <p:cNvPr id="30" name="Shape 21"/>
          <p:cNvSpPr/>
          <p:nvPr/>
        </p:nvSpPr>
        <p:spPr>
          <a:xfrm>
            <a:off x="4714875" y="2386013"/>
            <a:ext cx="4000500" cy="428625"/>
          </a:xfrm>
          <a:prstGeom prst="rect">
            <a:avLst/>
          </a:prstGeom>
          <a:solidFill>
            <a:srgbClr val="FFFFFF">
              <a:alpha val="10000"/>
            </a:srgbClr>
          </a:solidFill>
          <a:ln/>
        </p:spPr>
      </p:sp>
      <p:sp>
        <p:nvSpPr>
          <p:cNvPr id="31" name="Shape 22"/>
          <p:cNvSpPr/>
          <p:nvPr/>
        </p:nvSpPr>
        <p:spPr>
          <a:xfrm>
            <a:off x="4822031" y="2471738"/>
            <a:ext cx="257175" cy="257175"/>
          </a:xfrm>
          <a:prstGeom prst="ellipse">
            <a:avLst/>
          </a:prstGeom>
          <a:solidFill>
            <a:srgbClr val="0072CE"/>
          </a:solidFill>
          <a:ln/>
        </p:spPr>
      </p:sp>
      <p:pic>
        <p:nvPicPr>
          <p:cNvPr id="32" name="Image 7" descr="preencoded.png"/>
          <p:cNvPicPr>
            <a:picLocks noChangeAspect="1"/>
          </p:cNvPicPr>
          <p:nvPr/>
        </p:nvPicPr>
        <p:blipFill>
          <a:blip r:embed="rId9"/>
          <a:stretch>
            <a:fillRect/>
          </a:stretch>
        </p:blipFill>
        <p:spPr>
          <a:xfrm>
            <a:off x="4900613" y="2596753"/>
            <a:ext cx="100013" cy="7144"/>
          </a:xfrm>
          <a:prstGeom prst="rect">
            <a:avLst/>
          </a:prstGeom>
        </p:spPr>
      </p:pic>
      <p:sp>
        <p:nvSpPr>
          <p:cNvPr id="33" name="Text 23"/>
          <p:cNvSpPr/>
          <p:nvPr/>
        </p:nvSpPr>
        <p:spPr>
          <a:xfrm>
            <a:off x="5186363" y="2514600"/>
            <a:ext cx="3222250" cy="171450"/>
          </a:xfrm>
          <a:prstGeom prst="rect">
            <a:avLst/>
          </a:prstGeom>
          <a:noFill/>
          <a:ln/>
        </p:spPr>
        <p:txBody>
          <a:bodyPr wrap="none" lIns="0" tIns="0" rIns="0" bIns="0" rtlCol="0" anchor="ctr">
            <a:spAutoFit/>
          </a:bodyPr>
          <a:lstStyle/>
          <a:p>
            <a:pPr marL="0" indent="0">
              <a:buNone/>
            </a:pPr>
            <a:r>
              <a:rPr lang="en-US" sz="837" dirty="0">
                <a:solidFill>
                  <a:srgbClr val="FFFFFF"/>
                </a:solidFill>
                <a:latin typeface="Noto Sans" pitchFamily="34" charset="0"/>
                <a:ea typeface="Noto Sans" pitchFamily="34" charset="-122"/>
                <a:cs typeface="Noto Sans" pitchFamily="34" charset="-120"/>
              </a:rPr>
              <a:t> Job performance rating slider (0-5 scale with 0.5 increments) </a:t>
            </a:r>
            <a:endParaRPr lang="en-US" sz="837" dirty="0"/>
          </a:p>
        </p:txBody>
      </p:sp>
      <p:sp>
        <p:nvSpPr>
          <p:cNvPr id="34" name="Shape 24"/>
          <p:cNvSpPr/>
          <p:nvPr/>
        </p:nvSpPr>
        <p:spPr>
          <a:xfrm>
            <a:off x="4714875" y="2921794"/>
            <a:ext cx="4000500" cy="428625"/>
          </a:xfrm>
          <a:prstGeom prst="rect">
            <a:avLst/>
          </a:prstGeom>
          <a:solidFill>
            <a:srgbClr val="FFFFFF">
              <a:alpha val="10000"/>
            </a:srgbClr>
          </a:solidFill>
          <a:ln/>
        </p:spPr>
      </p:sp>
      <p:sp>
        <p:nvSpPr>
          <p:cNvPr id="35" name="Shape 25"/>
          <p:cNvSpPr/>
          <p:nvPr/>
        </p:nvSpPr>
        <p:spPr>
          <a:xfrm>
            <a:off x="4822031" y="3007519"/>
            <a:ext cx="257175" cy="257175"/>
          </a:xfrm>
          <a:prstGeom prst="ellipse">
            <a:avLst/>
          </a:prstGeom>
          <a:solidFill>
            <a:srgbClr val="0072CE"/>
          </a:solidFill>
          <a:ln/>
        </p:spPr>
      </p:sp>
      <p:pic>
        <p:nvPicPr>
          <p:cNvPr id="36" name="Image 8" descr="preencoded.png"/>
          <p:cNvPicPr>
            <a:picLocks noChangeAspect="1"/>
          </p:cNvPicPr>
          <p:nvPr/>
        </p:nvPicPr>
        <p:blipFill>
          <a:blip r:embed="rId10"/>
          <a:stretch>
            <a:fillRect/>
          </a:stretch>
        </p:blipFill>
        <p:spPr>
          <a:xfrm>
            <a:off x="4913114" y="3132534"/>
            <a:ext cx="75009" cy="7144"/>
          </a:xfrm>
          <a:prstGeom prst="rect">
            <a:avLst/>
          </a:prstGeom>
        </p:spPr>
      </p:pic>
      <p:sp>
        <p:nvSpPr>
          <p:cNvPr id="37" name="Text 26"/>
          <p:cNvSpPr/>
          <p:nvPr/>
        </p:nvSpPr>
        <p:spPr>
          <a:xfrm>
            <a:off x="5186363" y="3050381"/>
            <a:ext cx="2796248" cy="171450"/>
          </a:xfrm>
          <a:prstGeom prst="rect">
            <a:avLst/>
          </a:prstGeom>
          <a:noFill/>
          <a:ln/>
        </p:spPr>
        <p:txBody>
          <a:bodyPr wrap="none" lIns="0" tIns="0" rIns="0" bIns="0" rtlCol="0" anchor="ctr">
            <a:spAutoFit/>
          </a:bodyPr>
          <a:lstStyle/>
          <a:p>
            <a:pPr marL="0" indent="0">
              <a:buNone/>
            </a:pPr>
            <a:r>
              <a:rPr lang="en-US" sz="837" dirty="0">
                <a:solidFill>
                  <a:srgbClr val="FFFFFF"/>
                </a:solidFill>
                <a:latin typeface="Noto Sans" pitchFamily="34" charset="0"/>
                <a:ea typeface="Noto Sans" pitchFamily="34" charset="-122"/>
                <a:cs typeface="Noto Sans" pitchFamily="34" charset="-120"/>
              </a:rPr>
              <a:t> Real-time salary prediction with currency formatting </a:t>
            </a:r>
            <a:endParaRPr lang="en-US" sz="837" dirty="0"/>
          </a:p>
        </p:txBody>
      </p:sp>
      <p:sp>
        <p:nvSpPr>
          <p:cNvPr id="38" name="Shape 27"/>
          <p:cNvSpPr/>
          <p:nvPr/>
        </p:nvSpPr>
        <p:spPr>
          <a:xfrm>
            <a:off x="4714875" y="3457575"/>
            <a:ext cx="4000500" cy="428625"/>
          </a:xfrm>
          <a:prstGeom prst="rect">
            <a:avLst/>
          </a:prstGeom>
          <a:solidFill>
            <a:srgbClr val="FFFFFF">
              <a:alpha val="10000"/>
            </a:srgbClr>
          </a:solidFill>
          <a:ln/>
        </p:spPr>
      </p:sp>
      <p:sp>
        <p:nvSpPr>
          <p:cNvPr id="39" name="Shape 28"/>
          <p:cNvSpPr/>
          <p:nvPr/>
        </p:nvSpPr>
        <p:spPr>
          <a:xfrm>
            <a:off x="4822031" y="3543300"/>
            <a:ext cx="257175" cy="257175"/>
          </a:xfrm>
          <a:prstGeom prst="ellipse">
            <a:avLst/>
          </a:prstGeom>
          <a:solidFill>
            <a:srgbClr val="0072CE"/>
          </a:solidFill>
          <a:ln/>
        </p:spPr>
      </p:sp>
      <p:pic>
        <p:nvPicPr>
          <p:cNvPr id="40" name="Image 9" descr="preencoded.png"/>
          <p:cNvPicPr>
            <a:picLocks noChangeAspect="1"/>
          </p:cNvPicPr>
          <p:nvPr/>
        </p:nvPicPr>
        <p:blipFill>
          <a:blip r:embed="rId11"/>
          <a:stretch>
            <a:fillRect/>
          </a:stretch>
        </p:blipFill>
        <p:spPr>
          <a:xfrm>
            <a:off x="4900613" y="3668316"/>
            <a:ext cx="100013" cy="7144"/>
          </a:xfrm>
          <a:prstGeom prst="rect">
            <a:avLst/>
          </a:prstGeom>
        </p:spPr>
      </p:pic>
      <p:sp>
        <p:nvSpPr>
          <p:cNvPr id="41" name="Text 29"/>
          <p:cNvSpPr/>
          <p:nvPr/>
        </p:nvSpPr>
        <p:spPr>
          <a:xfrm>
            <a:off x="5186363" y="3586163"/>
            <a:ext cx="3332308" cy="171450"/>
          </a:xfrm>
          <a:prstGeom prst="rect">
            <a:avLst/>
          </a:prstGeom>
          <a:noFill/>
          <a:ln/>
        </p:spPr>
        <p:txBody>
          <a:bodyPr wrap="none" lIns="0" tIns="0" rIns="0" bIns="0" rtlCol="0" anchor="ctr">
            <a:spAutoFit/>
          </a:bodyPr>
          <a:lstStyle/>
          <a:p>
            <a:pPr marL="0" indent="0">
              <a:buNone/>
            </a:pPr>
            <a:r>
              <a:rPr lang="en-US" sz="837" dirty="0">
                <a:solidFill>
                  <a:srgbClr val="FFFFFF"/>
                </a:solidFill>
                <a:latin typeface="Noto Sans" pitchFamily="34" charset="0"/>
                <a:ea typeface="Noto Sans" pitchFamily="34" charset="-122"/>
                <a:cs typeface="Noto Sans" pitchFamily="34" charset="-120"/>
              </a:rPr>
              <a:t> User-friendly design with visual feedback (balloon animations) </a:t>
            </a:r>
            <a:endParaRPr lang="en-US" sz="837" dirty="0"/>
          </a:p>
        </p:txBody>
      </p:sp>
      <p:pic>
        <p:nvPicPr>
          <p:cNvPr id="46" name="Picture 45">
            <a:extLst>
              <a:ext uri="{FF2B5EF4-FFF2-40B4-BE49-F238E27FC236}">
                <a16:creationId xmlns:a16="http://schemas.microsoft.com/office/drawing/2014/main" id="{D52C3704-0902-ACB6-9632-971C5821B3EB}"/>
              </a:ext>
            </a:extLst>
          </p:cNvPr>
          <p:cNvPicPr>
            <a:picLocks noChangeAspect="1"/>
          </p:cNvPicPr>
          <p:nvPr/>
        </p:nvPicPr>
        <p:blipFill>
          <a:blip r:embed="rId12"/>
          <a:stretch>
            <a:fillRect/>
          </a:stretch>
        </p:blipFill>
        <p:spPr>
          <a:xfrm>
            <a:off x="4755291" y="1808657"/>
            <a:ext cx="377493" cy="381140"/>
          </a:xfrm>
          <a:prstGeom prst="rect">
            <a:avLst/>
          </a:prstGeom>
        </p:spPr>
      </p:pic>
      <p:pic>
        <p:nvPicPr>
          <p:cNvPr id="48" name="Picture 47">
            <a:extLst>
              <a:ext uri="{FF2B5EF4-FFF2-40B4-BE49-F238E27FC236}">
                <a16:creationId xmlns:a16="http://schemas.microsoft.com/office/drawing/2014/main" id="{07993932-54A4-58D8-DA3B-D1800897D30F}"/>
              </a:ext>
            </a:extLst>
          </p:cNvPr>
          <p:cNvPicPr>
            <a:picLocks noChangeAspect="1"/>
          </p:cNvPicPr>
          <p:nvPr/>
        </p:nvPicPr>
        <p:blipFill>
          <a:blip r:embed="rId13"/>
          <a:stretch>
            <a:fillRect/>
          </a:stretch>
        </p:blipFill>
        <p:spPr>
          <a:xfrm>
            <a:off x="4743181" y="2402698"/>
            <a:ext cx="386322" cy="388110"/>
          </a:xfrm>
          <a:prstGeom prst="rect">
            <a:avLst/>
          </a:prstGeom>
        </p:spPr>
      </p:pic>
      <p:pic>
        <p:nvPicPr>
          <p:cNvPr id="50" name="Picture 49">
            <a:extLst>
              <a:ext uri="{FF2B5EF4-FFF2-40B4-BE49-F238E27FC236}">
                <a16:creationId xmlns:a16="http://schemas.microsoft.com/office/drawing/2014/main" id="{3FE9FA40-1D17-49F9-C861-0F6DF9C45D4F}"/>
              </a:ext>
            </a:extLst>
          </p:cNvPr>
          <p:cNvPicPr>
            <a:picLocks noChangeAspect="1"/>
          </p:cNvPicPr>
          <p:nvPr/>
        </p:nvPicPr>
        <p:blipFill>
          <a:blip r:embed="rId14"/>
          <a:stretch>
            <a:fillRect/>
          </a:stretch>
        </p:blipFill>
        <p:spPr>
          <a:xfrm>
            <a:off x="4779336" y="2921794"/>
            <a:ext cx="329402" cy="366950"/>
          </a:xfrm>
          <a:prstGeom prst="rect">
            <a:avLst/>
          </a:prstGeom>
        </p:spPr>
      </p:pic>
      <p:pic>
        <p:nvPicPr>
          <p:cNvPr id="52" name="Picture 51">
            <a:extLst>
              <a:ext uri="{FF2B5EF4-FFF2-40B4-BE49-F238E27FC236}">
                <a16:creationId xmlns:a16="http://schemas.microsoft.com/office/drawing/2014/main" id="{73FBE51B-8AD5-CE4A-0112-829976DEE372}"/>
              </a:ext>
            </a:extLst>
          </p:cNvPr>
          <p:cNvPicPr>
            <a:picLocks noChangeAspect="1"/>
          </p:cNvPicPr>
          <p:nvPr/>
        </p:nvPicPr>
        <p:blipFill>
          <a:blip r:embed="rId15"/>
          <a:stretch>
            <a:fillRect/>
          </a:stretch>
        </p:blipFill>
        <p:spPr>
          <a:xfrm>
            <a:off x="4743181" y="3465909"/>
            <a:ext cx="458118" cy="428625"/>
          </a:xfrm>
          <a:prstGeom prst="rect">
            <a:avLst/>
          </a:prstGeom>
        </p:spPr>
      </p:pic>
      <p:pic>
        <p:nvPicPr>
          <p:cNvPr id="47" name="Picture 46">
            <a:extLst>
              <a:ext uri="{FF2B5EF4-FFF2-40B4-BE49-F238E27FC236}">
                <a16:creationId xmlns:a16="http://schemas.microsoft.com/office/drawing/2014/main" id="{D6571A74-ACFF-2884-18D2-A2B2FCC5A43E}"/>
              </a:ext>
            </a:extLst>
          </p:cNvPr>
          <p:cNvPicPr>
            <a:picLocks noChangeAspect="1"/>
          </p:cNvPicPr>
          <p:nvPr/>
        </p:nvPicPr>
        <p:blipFill>
          <a:blip r:embed="rId16"/>
          <a:stretch>
            <a:fillRect/>
          </a:stretch>
        </p:blipFill>
        <p:spPr>
          <a:xfrm>
            <a:off x="337542" y="697308"/>
            <a:ext cx="4000500" cy="4285458"/>
          </a:xfrm>
          <a:prstGeom prst="rect">
            <a:avLst/>
          </a:prstGeom>
        </p:spPr>
      </p:pic>
      <p:pic>
        <p:nvPicPr>
          <p:cNvPr id="51" name="Picture 50">
            <a:extLst>
              <a:ext uri="{FF2B5EF4-FFF2-40B4-BE49-F238E27FC236}">
                <a16:creationId xmlns:a16="http://schemas.microsoft.com/office/drawing/2014/main" id="{D740A0FA-43A7-8CDB-BF99-467203DA1C5A}"/>
              </a:ext>
            </a:extLst>
          </p:cNvPr>
          <p:cNvPicPr>
            <a:picLocks noChangeAspect="1"/>
          </p:cNvPicPr>
          <p:nvPr/>
        </p:nvPicPr>
        <p:blipFill>
          <a:blip r:embed="rId17"/>
          <a:stretch>
            <a:fillRect/>
          </a:stretch>
        </p:blipFill>
        <p:spPr>
          <a:xfrm>
            <a:off x="4605264" y="406111"/>
            <a:ext cx="4110111" cy="4576656"/>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9144000" cy="5143500"/>
          </a:xfrm>
          <a:prstGeom prst="rect">
            <a:avLst/>
          </a:prstGeom>
        </p:spPr>
      </p:pic>
      <p:sp>
        <p:nvSpPr>
          <p:cNvPr id="3" name="Text 0"/>
          <p:cNvSpPr/>
          <p:nvPr/>
        </p:nvSpPr>
        <p:spPr>
          <a:xfrm>
            <a:off x="428625" y="428625"/>
            <a:ext cx="8286750" cy="385763"/>
          </a:xfrm>
          <a:prstGeom prst="rect">
            <a:avLst/>
          </a:prstGeom>
          <a:noFill/>
          <a:ln/>
        </p:spPr>
        <p:txBody>
          <a:bodyPr wrap="none" lIns="0" tIns="0" rIns="0" bIns="0" rtlCol="0" anchor="ctr">
            <a:spAutoFit/>
          </a:bodyPr>
          <a:lstStyle/>
          <a:p>
            <a:pPr marL="0" indent="0">
              <a:buNone/>
            </a:pPr>
            <a:r>
              <a:rPr lang="en-US" sz="2025" b="1" dirty="0">
                <a:solidFill>
                  <a:srgbClr val="FFFFFF"/>
                </a:solidFill>
                <a:latin typeface="Noto Sans" pitchFamily="34" charset="0"/>
                <a:ea typeface="Noto Sans" pitchFamily="34" charset="-122"/>
                <a:cs typeface="Noto Sans" pitchFamily="34" charset="-120"/>
              </a:rPr>
              <a:t>Results: Technical Implementation</a:t>
            </a:r>
            <a:endParaRPr lang="en-US" sz="2025" dirty="0"/>
          </a:p>
        </p:txBody>
      </p:sp>
      <p:sp>
        <p:nvSpPr>
          <p:cNvPr id="4" name="Shape 1"/>
          <p:cNvSpPr/>
          <p:nvPr/>
        </p:nvSpPr>
        <p:spPr>
          <a:xfrm>
            <a:off x="428625" y="921544"/>
            <a:ext cx="571500" cy="35719"/>
          </a:xfrm>
          <a:prstGeom prst="rect">
            <a:avLst/>
          </a:prstGeom>
          <a:solidFill>
            <a:srgbClr val="00B2A9"/>
          </a:solidFill>
          <a:ln/>
        </p:spPr>
      </p:sp>
      <p:sp>
        <p:nvSpPr>
          <p:cNvPr id="5" name="Shape 2"/>
          <p:cNvSpPr/>
          <p:nvPr/>
        </p:nvSpPr>
        <p:spPr>
          <a:xfrm>
            <a:off x="428625" y="1457325"/>
            <a:ext cx="285750" cy="285750"/>
          </a:xfrm>
          <a:prstGeom prst="ellipse">
            <a:avLst/>
          </a:prstGeom>
          <a:solidFill>
            <a:srgbClr val="0072CE"/>
          </a:solidFill>
          <a:ln/>
        </p:spPr>
      </p:sp>
      <p:pic>
        <p:nvPicPr>
          <p:cNvPr id="6" name="Image 1" descr="preencoded.png"/>
          <p:cNvPicPr>
            <a:picLocks noChangeAspect="1"/>
          </p:cNvPicPr>
          <p:nvPr/>
        </p:nvPicPr>
        <p:blipFill>
          <a:blip r:embed="rId4"/>
          <a:stretch>
            <a:fillRect/>
          </a:stretch>
        </p:blipFill>
        <p:spPr>
          <a:xfrm>
            <a:off x="482203" y="1596628"/>
            <a:ext cx="178594" cy="7144"/>
          </a:xfrm>
          <a:prstGeom prst="rect">
            <a:avLst/>
          </a:prstGeom>
        </p:spPr>
      </p:pic>
      <p:sp>
        <p:nvSpPr>
          <p:cNvPr id="7" name="Text 3"/>
          <p:cNvSpPr/>
          <p:nvPr/>
        </p:nvSpPr>
        <p:spPr>
          <a:xfrm>
            <a:off x="821531" y="1457325"/>
            <a:ext cx="3607594" cy="214313"/>
          </a:xfrm>
          <a:prstGeom prst="rect">
            <a:avLst/>
          </a:prstGeom>
          <a:noFill/>
          <a:ln/>
        </p:spPr>
        <p:txBody>
          <a:bodyPr wrap="none" lIns="0" tIns="0" rIns="0" bIns="0" rtlCol="0" anchor="ctr">
            <a:spAutoFit/>
          </a:bodyPr>
          <a:lstStyle/>
          <a:p>
            <a:pPr marL="0" indent="0">
              <a:buNone/>
            </a:pPr>
            <a:r>
              <a:rPr lang="en-US" sz="1046" b="1" dirty="0">
                <a:solidFill>
                  <a:srgbClr val="00B2A9"/>
                </a:solidFill>
                <a:latin typeface="Noto Sans" pitchFamily="34" charset="0"/>
                <a:ea typeface="Noto Sans" pitchFamily="34" charset="-122"/>
                <a:cs typeface="Noto Sans" pitchFamily="34" charset="-120"/>
              </a:rPr>
              <a:t>Model Integration</a:t>
            </a:r>
            <a:endParaRPr lang="en-US" sz="1046" dirty="0"/>
          </a:p>
        </p:txBody>
      </p:sp>
      <p:sp>
        <p:nvSpPr>
          <p:cNvPr id="8" name="Text 4"/>
          <p:cNvSpPr/>
          <p:nvPr/>
        </p:nvSpPr>
        <p:spPr>
          <a:xfrm>
            <a:off x="821531" y="1728788"/>
            <a:ext cx="3607594" cy="514350"/>
          </a:xfrm>
          <a:prstGeom prst="rect">
            <a:avLst/>
          </a:prstGeom>
          <a:noFill/>
          <a:ln/>
        </p:spPr>
        <p:txBody>
          <a:bodyPr wrap="square" lIns="0" tIns="0" rIns="0" bIns="0" rtlCol="0" anchor="ctr">
            <a:spAutoFit/>
          </a:bodyPr>
          <a:lstStyle/>
          <a:p>
            <a:pPr marL="0" indent="0">
              <a:buNone/>
            </a:pPr>
            <a:r>
              <a:rPr lang="en-US" sz="837" dirty="0">
                <a:solidFill>
                  <a:srgbClr val="FFFFFF"/>
                </a:solidFill>
                <a:latin typeface="Noto Sans" pitchFamily="34" charset="0"/>
                <a:ea typeface="Noto Sans" pitchFamily="34" charset="-122"/>
                <a:cs typeface="Noto Sans" pitchFamily="34" charset="-120"/>
              </a:rPr>
              <a:t> Successfully integrated the trained linear regression model with a Streamlit web interface, allowing for real-time salary predictions based on user inputs. </a:t>
            </a:r>
            <a:endParaRPr lang="en-US" sz="837" dirty="0"/>
          </a:p>
        </p:txBody>
      </p:sp>
      <p:sp>
        <p:nvSpPr>
          <p:cNvPr id="9" name="Shape 5"/>
          <p:cNvSpPr/>
          <p:nvPr/>
        </p:nvSpPr>
        <p:spPr>
          <a:xfrm>
            <a:off x="428625" y="2421731"/>
            <a:ext cx="285750" cy="285750"/>
          </a:xfrm>
          <a:prstGeom prst="ellipse">
            <a:avLst/>
          </a:prstGeom>
          <a:solidFill>
            <a:srgbClr val="0072CE"/>
          </a:solidFill>
          <a:ln/>
        </p:spPr>
      </p:sp>
      <p:pic>
        <p:nvPicPr>
          <p:cNvPr id="10" name="Image 2" descr="preencoded.png"/>
          <p:cNvPicPr>
            <a:picLocks noChangeAspect="1"/>
          </p:cNvPicPr>
          <p:nvPr/>
        </p:nvPicPr>
        <p:blipFill>
          <a:blip r:embed="rId5"/>
          <a:stretch>
            <a:fillRect/>
          </a:stretch>
        </p:blipFill>
        <p:spPr>
          <a:xfrm>
            <a:off x="500063" y="2561034"/>
            <a:ext cx="142875" cy="7144"/>
          </a:xfrm>
          <a:prstGeom prst="rect">
            <a:avLst/>
          </a:prstGeom>
        </p:spPr>
      </p:pic>
      <p:sp>
        <p:nvSpPr>
          <p:cNvPr id="11" name="Text 6"/>
          <p:cNvSpPr/>
          <p:nvPr/>
        </p:nvSpPr>
        <p:spPr>
          <a:xfrm>
            <a:off x="821531" y="2421731"/>
            <a:ext cx="3607594" cy="214313"/>
          </a:xfrm>
          <a:prstGeom prst="rect">
            <a:avLst/>
          </a:prstGeom>
          <a:noFill/>
          <a:ln/>
        </p:spPr>
        <p:txBody>
          <a:bodyPr wrap="none" lIns="0" tIns="0" rIns="0" bIns="0" rtlCol="0" anchor="ctr">
            <a:spAutoFit/>
          </a:bodyPr>
          <a:lstStyle/>
          <a:p>
            <a:pPr marL="0" indent="0">
              <a:buNone/>
            </a:pPr>
            <a:r>
              <a:rPr lang="en-US" sz="1046" b="1" dirty="0">
                <a:solidFill>
                  <a:srgbClr val="00B2A9"/>
                </a:solidFill>
                <a:latin typeface="Noto Sans" pitchFamily="34" charset="0"/>
                <a:ea typeface="Noto Sans" pitchFamily="34" charset="-122"/>
                <a:cs typeface="Noto Sans" pitchFamily="34" charset="-120"/>
              </a:rPr>
              <a:t>Input Validation</a:t>
            </a:r>
            <a:endParaRPr lang="en-US" sz="1046" dirty="0"/>
          </a:p>
        </p:txBody>
      </p:sp>
      <p:sp>
        <p:nvSpPr>
          <p:cNvPr id="12" name="Text 7"/>
          <p:cNvSpPr/>
          <p:nvPr/>
        </p:nvSpPr>
        <p:spPr>
          <a:xfrm>
            <a:off x="821531" y="2693194"/>
            <a:ext cx="3607594" cy="514350"/>
          </a:xfrm>
          <a:prstGeom prst="rect">
            <a:avLst/>
          </a:prstGeom>
          <a:noFill/>
          <a:ln/>
        </p:spPr>
        <p:txBody>
          <a:bodyPr wrap="square" lIns="0" tIns="0" rIns="0" bIns="0" rtlCol="0" anchor="ctr">
            <a:spAutoFit/>
          </a:bodyPr>
          <a:lstStyle/>
          <a:p>
            <a:pPr marL="0" indent="0">
              <a:buNone/>
            </a:pPr>
            <a:r>
              <a:rPr lang="en-US" sz="837" dirty="0">
                <a:solidFill>
                  <a:srgbClr val="FFFFFF"/>
                </a:solidFill>
                <a:latin typeface="Noto Sans" pitchFamily="34" charset="0"/>
                <a:ea typeface="Noto Sans" pitchFamily="34" charset="-122"/>
                <a:cs typeface="Noto Sans" pitchFamily="34" charset="-120"/>
              </a:rPr>
              <a:t> Implemented robust input validation and error handling to ensure data integrity and prevent invalid predictions, improving user experience. </a:t>
            </a:r>
            <a:endParaRPr lang="en-US" sz="837" dirty="0"/>
          </a:p>
        </p:txBody>
      </p:sp>
      <p:sp>
        <p:nvSpPr>
          <p:cNvPr id="13" name="Shape 8"/>
          <p:cNvSpPr/>
          <p:nvPr/>
        </p:nvSpPr>
        <p:spPr>
          <a:xfrm>
            <a:off x="428625" y="3386138"/>
            <a:ext cx="285750" cy="285750"/>
          </a:xfrm>
          <a:prstGeom prst="ellipse">
            <a:avLst/>
          </a:prstGeom>
          <a:solidFill>
            <a:srgbClr val="0072CE"/>
          </a:solidFill>
          <a:ln/>
        </p:spPr>
      </p:sp>
      <p:pic>
        <p:nvPicPr>
          <p:cNvPr id="14" name="Image 3" descr="preencoded.png"/>
          <p:cNvPicPr>
            <a:picLocks noChangeAspect="1"/>
          </p:cNvPicPr>
          <p:nvPr/>
        </p:nvPicPr>
        <p:blipFill>
          <a:blip r:embed="rId6"/>
          <a:stretch>
            <a:fillRect/>
          </a:stretch>
        </p:blipFill>
        <p:spPr>
          <a:xfrm>
            <a:off x="517922" y="3525441"/>
            <a:ext cx="107156" cy="7144"/>
          </a:xfrm>
          <a:prstGeom prst="rect">
            <a:avLst/>
          </a:prstGeom>
        </p:spPr>
      </p:pic>
      <p:sp>
        <p:nvSpPr>
          <p:cNvPr id="15" name="Text 9"/>
          <p:cNvSpPr/>
          <p:nvPr/>
        </p:nvSpPr>
        <p:spPr>
          <a:xfrm>
            <a:off x="821531" y="3386138"/>
            <a:ext cx="3607594" cy="214313"/>
          </a:xfrm>
          <a:prstGeom prst="rect">
            <a:avLst/>
          </a:prstGeom>
          <a:noFill/>
          <a:ln/>
        </p:spPr>
        <p:txBody>
          <a:bodyPr wrap="none" lIns="0" tIns="0" rIns="0" bIns="0" rtlCol="0" anchor="ctr">
            <a:spAutoFit/>
          </a:bodyPr>
          <a:lstStyle/>
          <a:p>
            <a:pPr marL="0" indent="0">
              <a:buNone/>
            </a:pPr>
            <a:r>
              <a:rPr lang="en-US" sz="1046" b="1" dirty="0">
                <a:solidFill>
                  <a:srgbClr val="00B2A9"/>
                </a:solidFill>
                <a:latin typeface="Noto Sans" pitchFamily="34" charset="0"/>
                <a:ea typeface="Noto Sans" pitchFamily="34" charset="-122"/>
                <a:cs typeface="Noto Sans" pitchFamily="34" charset="-120"/>
              </a:rPr>
              <a:t>Responsive Design</a:t>
            </a:r>
            <a:endParaRPr lang="en-US" sz="1046" dirty="0"/>
          </a:p>
        </p:txBody>
      </p:sp>
      <p:sp>
        <p:nvSpPr>
          <p:cNvPr id="16" name="Text 10"/>
          <p:cNvSpPr/>
          <p:nvPr/>
        </p:nvSpPr>
        <p:spPr>
          <a:xfrm>
            <a:off x="821531" y="3657600"/>
            <a:ext cx="3607594" cy="514350"/>
          </a:xfrm>
          <a:prstGeom prst="rect">
            <a:avLst/>
          </a:prstGeom>
          <a:noFill/>
          <a:ln/>
        </p:spPr>
        <p:txBody>
          <a:bodyPr wrap="square" lIns="0" tIns="0" rIns="0" bIns="0" rtlCol="0" anchor="ctr">
            <a:spAutoFit/>
          </a:bodyPr>
          <a:lstStyle/>
          <a:p>
            <a:pPr marL="0" indent="0">
              <a:buNone/>
            </a:pPr>
            <a:r>
              <a:rPr lang="en-US" sz="837" dirty="0">
                <a:solidFill>
                  <a:srgbClr val="FFFFFF"/>
                </a:solidFill>
                <a:latin typeface="Noto Sans" pitchFamily="34" charset="0"/>
                <a:ea typeface="Noto Sans" pitchFamily="34" charset="-122"/>
                <a:cs typeface="Noto Sans" pitchFamily="34" charset="-120"/>
              </a:rPr>
              <a:t> Created a responsive interface suitable for HR department use across different devices, with intuitive controls and clear visual feedback. </a:t>
            </a:r>
            <a:endParaRPr lang="en-US" sz="837" dirty="0"/>
          </a:p>
        </p:txBody>
      </p:sp>
      <p:sp>
        <p:nvSpPr>
          <p:cNvPr id="17" name="Shape 11"/>
          <p:cNvSpPr/>
          <p:nvPr/>
        </p:nvSpPr>
        <p:spPr>
          <a:xfrm>
            <a:off x="428625" y="4350544"/>
            <a:ext cx="285750" cy="285750"/>
          </a:xfrm>
          <a:prstGeom prst="ellipse">
            <a:avLst/>
          </a:prstGeom>
          <a:solidFill>
            <a:srgbClr val="0072CE"/>
          </a:solidFill>
          <a:ln/>
        </p:spPr>
      </p:sp>
      <p:pic>
        <p:nvPicPr>
          <p:cNvPr id="18" name="Image 4" descr="preencoded.png"/>
          <p:cNvPicPr>
            <a:picLocks noChangeAspect="1"/>
          </p:cNvPicPr>
          <p:nvPr/>
        </p:nvPicPr>
        <p:blipFill>
          <a:blip r:embed="rId7"/>
          <a:stretch>
            <a:fillRect/>
          </a:stretch>
        </p:blipFill>
        <p:spPr>
          <a:xfrm>
            <a:off x="517922" y="4489847"/>
            <a:ext cx="107156" cy="7144"/>
          </a:xfrm>
          <a:prstGeom prst="rect">
            <a:avLst/>
          </a:prstGeom>
        </p:spPr>
      </p:pic>
      <p:sp>
        <p:nvSpPr>
          <p:cNvPr id="19" name="Text 12"/>
          <p:cNvSpPr/>
          <p:nvPr/>
        </p:nvSpPr>
        <p:spPr>
          <a:xfrm>
            <a:off x="821531" y="4350544"/>
            <a:ext cx="3607594" cy="214313"/>
          </a:xfrm>
          <a:prstGeom prst="rect">
            <a:avLst/>
          </a:prstGeom>
          <a:noFill/>
          <a:ln/>
        </p:spPr>
        <p:txBody>
          <a:bodyPr wrap="none" lIns="0" tIns="0" rIns="0" bIns="0" rtlCol="0" anchor="ctr">
            <a:spAutoFit/>
          </a:bodyPr>
          <a:lstStyle/>
          <a:p>
            <a:pPr marL="0" indent="0">
              <a:buNone/>
            </a:pPr>
            <a:r>
              <a:rPr lang="en-US" sz="1046" b="1" dirty="0">
                <a:solidFill>
                  <a:srgbClr val="00B2A9"/>
                </a:solidFill>
                <a:latin typeface="Noto Sans" pitchFamily="34" charset="0"/>
                <a:ea typeface="Noto Sans" pitchFamily="34" charset="-122"/>
                <a:cs typeface="Noto Sans" pitchFamily="34" charset="-120"/>
              </a:rPr>
              <a:t>Model Persistence</a:t>
            </a:r>
            <a:endParaRPr lang="en-US" sz="1046" dirty="0"/>
          </a:p>
        </p:txBody>
      </p:sp>
      <p:sp>
        <p:nvSpPr>
          <p:cNvPr id="20" name="Text 13"/>
          <p:cNvSpPr/>
          <p:nvPr/>
        </p:nvSpPr>
        <p:spPr>
          <a:xfrm>
            <a:off x="821531" y="4622006"/>
            <a:ext cx="3607594" cy="514350"/>
          </a:xfrm>
          <a:prstGeom prst="rect">
            <a:avLst/>
          </a:prstGeom>
          <a:noFill/>
          <a:ln/>
        </p:spPr>
        <p:txBody>
          <a:bodyPr wrap="square" lIns="0" tIns="0" rIns="0" bIns="0" rtlCol="0" anchor="ctr">
            <a:spAutoFit/>
          </a:bodyPr>
          <a:lstStyle/>
          <a:p>
            <a:pPr marL="0" indent="0">
              <a:buNone/>
            </a:pPr>
            <a:r>
              <a:rPr lang="en-US" sz="837" dirty="0">
                <a:solidFill>
                  <a:srgbClr val="FFFFFF"/>
                </a:solidFill>
                <a:latin typeface="Noto Sans" pitchFamily="34" charset="0"/>
                <a:ea typeface="Noto Sans" pitchFamily="34" charset="-122"/>
                <a:cs typeface="Noto Sans" pitchFamily="34" charset="-120"/>
              </a:rPr>
              <a:t> Saved the trained model as a pickle file for easy deployment and integration with the web application, ensuring consistent predictions. </a:t>
            </a:r>
            <a:endParaRPr lang="en-US" sz="837" dirty="0"/>
          </a:p>
        </p:txBody>
      </p:sp>
      <p:sp>
        <p:nvSpPr>
          <p:cNvPr id="21" name="Shape 14"/>
          <p:cNvSpPr/>
          <p:nvPr/>
        </p:nvSpPr>
        <p:spPr>
          <a:xfrm>
            <a:off x="4714875" y="1457325"/>
            <a:ext cx="4000500" cy="1478756"/>
          </a:xfrm>
          <a:prstGeom prst="rect">
            <a:avLst/>
          </a:prstGeom>
          <a:solidFill>
            <a:srgbClr val="FFFFFF">
              <a:alpha val="10000"/>
            </a:srgbClr>
          </a:solidFill>
          <a:ln/>
        </p:spPr>
      </p:sp>
      <p:pic>
        <p:nvPicPr>
          <p:cNvPr id="22" name="Image 5" descr="preencoded.png"/>
          <p:cNvPicPr>
            <a:picLocks noChangeAspect="1"/>
          </p:cNvPicPr>
          <p:nvPr/>
        </p:nvPicPr>
        <p:blipFill>
          <a:blip r:embed="rId8"/>
          <a:stretch>
            <a:fillRect/>
          </a:stretch>
        </p:blipFill>
        <p:spPr>
          <a:xfrm>
            <a:off x="4893469" y="1671638"/>
            <a:ext cx="107156" cy="142875"/>
          </a:xfrm>
          <a:prstGeom prst="rect">
            <a:avLst/>
          </a:prstGeom>
        </p:spPr>
      </p:pic>
      <p:sp>
        <p:nvSpPr>
          <p:cNvPr id="23" name="Text 15"/>
          <p:cNvSpPr/>
          <p:nvPr/>
        </p:nvSpPr>
        <p:spPr>
          <a:xfrm>
            <a:off x="5072063" y="1635919"/>
            <a:ext cx="1343890" cy="214313"/>
          </a:xfrm>
          <a:prstGeom prst="rect">
            <a:avLst/>
          </a:prstGeom>
          <a:noFill/>
          <a:ln/>
        </p:spPr>
        <p:txBody>
          <a:bodyPr wrap="none" lIns="0" tIns="0" rIns="0" bIns="0" rtlCol="0" anchor="ctr">
            <a:spAutoFit/>
          </a:bodyPr>
          <a:lstStyle/>
          <a:p>
            <a:pPr marL="0" indent="0">
              <a:buNone/>
            </a:pPr>
            <a:r>
              <a:rPr lang="en-US" sz="1046" b="1" dirty="0">
                <a:solidFill>
                  <a:srgbClr val="00B2A9"/>
                </a:solidFill>
                <a:latin typeface="Noto Sans" pitchFamily="34" charset="0"/>
                <a:ea typeface="Noto Sans" pitchFamily="34" charset="-122"/>
                <a:cs typeface="Noto Sans" pitchFamily="34" charset="-120"/>
              </a:rPr>
              <a:t> Example Prediction </a:t>
            </a:r>
            <a:endParaRPr lang="en-US" sz="1046" dirty="0"/>
          </a:p>
        </p:txBody>
      </p:sp>
      <p:sp>
        <p:nvSpPr>
          <p:cNvPr id="24" name="Text 16"/>
          <p:cNvSpPr/>
          <p:nvPr/>
        </p:nvSpPr>
        <p:spPr>
          <a:xfrm>
            <a:off x="4893469" y="1993106"/>
            <a:ext cx="1285875" cy="171450"/>
          </a:xfrm>
          <a:prstGeom prst="rect">
            <a:avLst/>
          </a:prstGeom>
          <a:noFill/>
          <a:ln/>
        </p:spPr>
        <p:txBody>
          <a:bodyPr wrap="none" lIns="0" tIns="0" rIns="0" bIns="0" rtlCol="0" anchor="ctr">
            <a:spAutoFit/>
          </a:bodyPr>
          <a:lstStyle/>
          <a:p>
            <a:pPr marL="0" indent="0">
              <a:buNone/>
            </a:pPr>
            <a:r>
              <a:rPr lang="en-US" sz="837" dirty="0">
                <a:solidFill>
                  <a:srgbClr val="FFFFFF"/>
                </a:solidFill>
                <a:latin typeface="Noto Sans" pitchFamily="34" charset="0"/>
                <a:ea typeface="Noto Sans" pitchFamily="34" charset="-122"/>
                <a:cs typeface="Noto Sans" pitchFamily="34" charset="-120"/>
              </a:rPr>
              <a:t>Years of Experience:</a:t>
            </a:r>
            <a:endParaRPr lang="en-US" sz="837" dirty="0"/>
          </a:p>
        </p:txBody>
      </p:sp>
      <p:sp>
        <p:nvSpPr>
          <p:cNvPr id="25" name="Shape 17"/>
          <p:cNvSpPr/>
          <p:nvPr/>
        </p:nvSpPr>
        <p:spPr>
          <a:xfrm>
            <a:off x="6179344" y="1957388"/>
            <a:ext cx="304279" cy="242888"/>
          </a:xfrm>
          <a:prstGeom prst="rect">
            <a:avLst/>
          </a:prstGeom>
          <a:solidFill>
            <a:srgbClr val="FFFFFF">
              <a:alpha val="10000"/>
            </a:srgbClr>
          </a:solidFill>
          <a:ln/>
        </p:spPr>
      </p:sp>
      <p:sp>
        <p:nvSpPr>
          <p:cNvPr id="26" name="Text 18"/>
          <p:cNvSpPr/>
          <p:nvPr/>
        </p:nvSpPr>
        <p:spPr>
          <a:xfrm>
            <a:off x="6179344" y="1957388"/>
            <a:ext cx="304279" cy="242888"/>
          </a:xfrm>
          <a:prstGeom prst="rect">
            <a:avLst/>
          </a:prstGeom>
          <a:noFill/>
          <a:ln/>
        </p:spPr>
        <p:txBody>
          <a:bodyPr wrap="none" lIns="85090" tIns="42545" rIns="85090" bIns="42545" rtlCol="0" anchor="ctr">
            <a:spAutoFit/>
          </a:bodyPr>
          <a:lstStyle/>
          <a:p>
            <a:pPr marL="0" indent="0">
              <a:buNone/>
            </a:pPr>
            <a:r>
              <a:rPr lang="en-US" sz="837" dirty="0">
                <a:solidFill>
                  <a:srgbClr val="0072CE"/>
                </a:solidFill>
                <a:latin typeface="Noto Sans" pitchFamily="34" charset="0"/>
                <a:ea typeface="Noto Sans" pitchFamily="34" charset="-122"/>
                <a:cs typeface="Noto Sans" pitchFamily="34" charset="-120"/>
              </a:rPr>
              <a:t>1.0</a:t>
            </a:r>
            <a:endParaRPr lang="en-US" sz="837" dirty="0"/>
          </a:p>
        </p:txBody>
      </p:sp>
      <p:sp>
        <p:nvSpPr>
          <p:cNvPr id="27" name="Text 19"/>
          <p:cNvSpPr/>
          <p:nvPr/>
        </p:nvSpPr>
        <p:spPr>
          <a:xfrm>
            <a:off x="4893469" y="2307431"/>
            <a:ext cx="1285875" cy="342900"/>
          </a:xfrm>
          <a:prstGeom prst="rect">
            <a:avLst/>
          </a:prstGeom>
          <a:noFill/>
          <a:ln/>
        </p:spPr>
        <p:txBody>
          <a:bodyPr wrap="square" lIns="0" tIns="0" rIns="0" bIns="0" rtlCol="0" anchor="ctr">
            <a:spAutoFit/>
          </a:bodyPr>
          <a:lstStyle/>
          <a:p>
            <a:pPr marL="0" indent="0">
              <a:buNone/>
            </a:pPr>
            <a:r>
              <a:rPr lang="en-US" sz="837" dirty="0">
                <a:solidFill>
                  <a:srgbClr val="FFFFFF"/>
                </a:solidFill>
                <a:latin typeface="Noto Sans" pitchFamily="34" charset="0"/>
                <a:ea typeface="Noto Sans" pitchFamily="34" charset="-122"/>
                <a:cs typeface="Noto Sans" pitchFamily="34" charset="-120"/>
              </a:rPr>
              <a:t>Job Performance Rating:</a:t>
            </a:r>
            <a:endParaRPr lang="en-US" sz="837" dirty="0"/>
          </a:p>
        </p:txBody>
      </p:sp>
      <p:sp>
        <p:nvSpPr>
          <p:cNvPr id="28" name="Shape 20"/>
          <p:cNvSpPr/>
          <p:nvPr/>
        </p:nvSpPr>
        <p:spPr>
          <a:xfrm>
            <a:off x="6179344" y="2357438"/>
            <a:ext cx="304279" cy="242888"/>
          </a:xfrm>
          <a:prstGeom prst="rect">
            <a:avLst/>
          </a:prstGeom>
          <a:solidFill>
            <a:srgbClr val="FFFFFF">
              <a:alpha val="10000"/>
            </a:srgbClr>
          </a:solidFill>
          <a:ln/>
        </p:spPr>
      </p:sp>
      <p:sp>
        <p:nvSpPr>
          <p:cNvPr id="29" name="Text 21"/>
          <p:cNvSpPr/>
          <p:nvPr/>
        </p:nvSpPr>
        <p:spPr>
          <a:xfrm>
            <a:off x="6179344" y="2357438"/>
            <a:ext cx="304279" cy="242888"/>
          </a:xfrm>
          <a:prstGeom prst="rect">
            <a:avLst/>
          </a:prstGeom>
          <a:noFill/>
          <a:ln/>
        </p:spPr>
        <p:txBody>
          <a:bodyPr wrap="none" lIns="85090" tIns="42545" rIns="85090" bIns="42545" rtlCol="0" anchor="ctr">
            <a:spAutoFit/>
          </a:bodyPr>
          <a:lstStyle/>
          <a:p>
            <a:pPr marL="0" indent="0">
              <a:buNone/>
            </a:pPr>
            <a:r>
              <a:rPr lang="en-US" sz="837" dirty="0">
                <a:solidFill>
                  <a:srgbClr val="0072CE"/>
                </a:solidFill>
                <a:latin typeface="Noto Sans" pitchFamily="34" charset="0"/>
                <a:ea typeface="Noto Sans" pitchFamily="34" charset="-122"/>
                <a:cs typeface="Noto Sans" pitchFamily="34" charset="-120"/>
              </a:rPr>
              <a:t>3.5</a:t>
            </a:r>
            <a:endParaRPr lang="en-US" sz="837" dirty="0"/>
          </a:p>
        </p:txBody>
      </p:sp>
      <p:pic>
        <p:nvPicPr>
          <p:cNvPr id="30" name="Image 6" descr="preencoded.png"/>
          <p:cNvPicPr>
            <a:picLocks noChangeAspect="1"/>
          </p:cNvPicPr>
          <p:nvPr/>
        </p:nvPicPr>
        <p:blipFill>
          <a:blip r:embed="rId9"/>
          <a:stretch>
            <a:fillRect/>
          </a:stretch>
        </p:blipFill>
        <p:spPr>
          <a:xfrm>
            <a:off x="6626498" y="2243138"/>
            <a:ext cx="200025" cy="228600"/>
          </a:xfrm>
          <a:prstGeom prst="rect">
            <a:avLst/>
          </a:prstGeom>
        </p:spPr>
      </p:pic>
      <p:sp>
        <p:nvSpPr>
          <p:cNvPr id="31" name="Shape 22"/>
          <p:cNvSpPr/>
          <p:nvPr/>
        </p:nvSpPr>
        <p:spPr>
          <a:xfrm>
            <a:off x="6969398" y="2000250"/>
            <a:ext cx="1567383" cy="714375"/>
          </a:xfrm>
          <a:prstGeom prst="rect">
            <a:avLst/>
          </a:prstGeom>
          <a:solidFill>
            <a:srgbClr val="00B2A9">
              <a:alpha val="20000"/>
            </a:srgbClr>
          </a:solidFill>
          <a:ln/>
        </p:spPr>
      </p:sp>
      <p:sp>
        <p:nvSpPr>
          <p:cNvPr id="32" name="Shape 23"/>
          <p:cNvSpPr/>
          <p:nvPr/>
        </p:nvSpPr>
        <p:spPr>
          <a:xfrm>
            <a:off x="6969398" y="2000250"/>
            <a:ext cx="28575" cy="714375"/>
          </a:xfrm>
          <a:prstGeom prst="rect">
            <a:avLst/>
          </a:prstGeom>
          <a:solidFill>
            <a:srgbClr val="00B2A9"/>
          </a:solidFill>
          <a:ln/>
        </p:spPr>
      </p:sp>
      <p:sp>
        <p:nvSpPr>
          <p:cNvPr id="33" name="Text 24"/>
          <p:cNvSpPr/>
          <p:nvPr/>
        </p:nvSpPr>
        <p:spPr>
          <a:xfrm>
            <a:off x="7076554" y="2107406"/>
            <a:ext cx="1353071" cy="171450"/>
          </a:xfrm>
          <a:prstGeom prst="rect">
            <a:avLst/>
          </a:prstGeom>
          <a:noFill/>
          <a:ln/>
        </p:spPr>
        <p:txBody>
          <a:bodyPr wrap="none" lIns="0" tIns="0" rIns="0" bIns="0" rtlCol="0" anchor="ctr">
            <a:spAutoFit/>
          </a:bodyPr>
          <a:lstStyle/>
          <a:p>
            <a:pPr marL="0" indent="0">
              <a:buNone/>
            </a:pPr>
            <a:r>
              <a:rPr lang="en-US" sz="837" dirty="0">
                <a:solidFill>
                  <a:srgbClr val="FFFFFF"/>
                </a:solidFill>
                <a:latin typeface="Noto Sans" pitchFamily="34" charset="0"/>
                <a:ea typeface="Noto Sans" pitchFamily="34" charset="-122"/>
                <a:cs typeface="Noto Sans" pitchFamily="34" charset="-120"/>
              </a:rPr>
              <a:t>Estimated Salary:</a:t>
            </a:r>
            <a:endParaRPr lang="en-US" sz="837" dirty="0"/>
          </a:p>
        </p:txBody>
      </p:sp>
      <p:sp>
        <p:nvSpPr>
          <p:cNvPr id="34" name="Text 25"/>
          <p:cNvSpPr/>
          <p:nvPr/>
        </p:nvSpPr>
        <p:spPr>
          <a:xfrm>
            <a:off x="7076554" y="2350294"/>
            <a:ext cx="1353071" cy="257175"/>
          </a:xfrm>
          <a:prstGeom prst="rect">
            <a:avLst/>
          </a:prstGeom>
          <a:noFill/>
          <a:ln/>
        </p:spPr>
        <p:txBody>
          <a:bodyPr wrap="none" lIns="0" tIns="0" rIns="0" bIns="0" rtlCol="0" anchor="ctr">
            <a:spAutoFit/>
          </a:bodyPr>
          <a:lstStyle/>
          <a:p>
            <a:pPr marL="0" indent="0">
              <a:buNone/>
            </a:pPr>
            <a:r>
              <a:rPr lang="en-US" sz="1350" b="1" dirty="0">
                <a:solidFill>
                  <a:srgbClr val="00B2A9"/>
                </a:solidFill>
                <a:latin typeface="Noto Sans" pitchFamily="34" charset="0"/>
                <a:ea typeface="Noto Sans" pitchFamily="34" charset="-122"/>
                <a:cs typeface="Noto Sans" pitchFamily="34" charset="-120"/>
              </a:rPr>
              <a:t>₹24,681/-</a:t>
            </a:r>
            <a:endParaRPr lang="en-US" sz="1350" dirty="0"/>
          </a:p>
        </p:txBody>
      </p:sp>
      <p:sp>
        <p:nvSpPr>
          <p:cNvPr id="35" name="Shape 26"/>
          <p:cNvSpPr/>
          <p:nvPr/>
        </p:nvSpPr>
        <p:spPr>
          <a:xfrm>
            <a:off x="4771356" y="2986722"/>
            <a:ext cx="4000500" cy="2098517"/>
          </a:xfrm>
          <a:prstGeom prst="rect">
            <a:avLst/>
          </a:prstGeom>
          <a:solidFill>
            <a:srgbClr val="000000">
              <a:alpha val="30000"/>
            </a:srgbClr>
          </a:solidFill>
          <a:ln/>
        </p:spPr>
        <p:txBody>
          <a:bodyPr/>
          <a:lstStyle/>
          <a:p>
            <a:endParaRPr lang="en-IN" dirty="0"/>
          </a:p>
        </p:txBody>
      </p:sp>
      <p:sp>
        <p:nvSpPr>
          <p:cNvPr id="36" name="Text 27"/>
          <p:cNvSpPr/>
          <p:nvPr/>
        </p:nvSpPr>
        <p:spPr>
          <a:xfrm>
            <a:off x="4822031" y="3186113"/>
            <a:ext cx="3786188" cy="171450"/>
          </a:xfrm>
          <a:prstGeom prst="rect">
            <a:avLst/>
          </a:prstGeom>
          <a:noFill/>
          <a:ln/>
        </p:spPr>
        <p:txBody>
          <a:bodyPr wrap="none" lIns="0" tIns="0" rIns="0" bIns="0" rtlCol="0" anchor="ctr">
            <a:spAutoFit/>
          </a:bodyPr>
          <a:lstStyle/>
          <a:p>
            <a:pPr marL="0" indent="0">
              <a:buNone/>
            </a:pPr>
            <a:r>
              <a:rPr lang="en-US" sz="837" dirty="0">
                <a:solidFill>
                  <a:srgbClr val="00B2A9"/>
                </a:solidFill>
                <a:latin typeface="Noto Sans" pitchFamily="34" charset="0"/>
                <a:ea typeface="Noto Sans" pitchFamily="34" charset="-122"/>
                <a:cs typeface="Noto Sans" pitchFamily="34" charset="-120"/>
              </a:rPr>
              <a:t>Model Deployment Code Snippet</a:t>
            </a:r>
            <a:endParaRPr lang="en-US" sz="837" dirty="0"/>
          </a:p>
        </p:txBody>
      </p:sp>
      <p:sp>
        <p:nvSpPr>
          <p:cNvPr id="37" name="Text 28"/>
          <p:cNvSpPr/>
          <p:nvPr/>
        </p:nvSpPr>
        <p:spPr>
          <a:xfrm>
            <a:off x="4822031" y="3436144"/>
            <a:ext cx="1188262" cy="135731"/>
          </a:xfrm>
          <a:prstGeom prst="rect">
            <a:avLst/>
          </a:prstGeom>
          <a:noFill/>
          <a:ln/>
        </p:spPr>
        <p:txBody>
          <a:bodyPr wrap="none" lIns="0" tIns="0" rIns="0" bIns="0" rtlCol="0" anchor="ctr">
            <a:spAutoFit/>
          </a:bodyPr>
          <a:lstStyle/>
          <a:p>
            <a:pPr marL="0" indent="0">
              <a:buNone/>
            </a:pPr>
            <a:r>
              <a:rPr lang="en-US" sz="732" dirty="0">
                <a:solidFill>
                  <a:srgbClr val="00B2A9"/>
                </a:solidFill>
                <a:latin typeface="Noto Sans" pitchFamily="34" charset="0"/>
                <a:ea typeface="Noto Sans" pitchFamily="34" charset="-122"/>
                <a:cs typeface="Noto Sans" pitchFamily="34" charset="-120"/>
              </a:rPr>
              <a:t># Load the trained model</a:t>
            </a:r>
            <a:endParaRPr lang="en-US" sz="732" dirty="0"/>
          </a:p>
        </p:txBody>
      </p:sp>
      <p:sp>
        <p:nvSpPr>
          <p:cNvPr id="38" name="Text 29"/>
          <p:cNvSpPr/>
          <p:nvPr/>
        </p:nvSpPr>
        <p:spPr>
          <a:xfrm>
            <a:off x="4822031" y="3621881"/>
            <a:ext cx="318762" cy="135731"/>
          </a:xfrm>
          <a:prstGeom prst="rect">
            <a:avLst/>
          </a:prstGeom>
          <a:noFill/>
          <a:ln/>
        </p:spPr>
        <p:txBody>
          <a:bodyPr wrap="none" lIns="0" tIns="0" rIns="0" bIns="0" rtlCol="0" anchor="ctr">
            <a:spAutoFit/>
          </a:bodyPr>
          <a:lstStyle/>
          <a:p>
            <a:pPr marL="0" indent="0">
              <a:buNone/>
            </a:pPr>
            <a:r>
              <a:rPr lang="en-US" sz="732" dirty="0">
                <a:solidFill>
                  <a:srgbClr val="0072CE"/>
                </a:solidFill>
                <a:latin typeface="Noto Sans" pitchFamily="34" charset="0"/>
                <a:ea typeface="Noto Sans" pitchFamily="34" charset="-122"/>
                <a:cs typeface="Noto Sans" pitchFamily="34" charset="-120"/>
              </a:rPr>
              <a:t>import</a:t>
            </a:r>
            <a:endParaRPr lang="en-US" sz="732" dirty="0"/>
          </a:p>
        </p:txBody>
      </p:sp>
      <p:sp>
        <p:nvSpPr>
          <p:cNvPr id="39" name="Text 30"/>
          <p:cNvSpPr/>
          <p:nvPr/>
        </p:nvSpPr>
        <p:spPr>
          <a:xfrm>
            <a:off x="5140793" y="3621881"/>
            <a:ext cx="286950" cy="135731"/>
          </a:xfrm>
          <a:prstGeom prst="rect">
            <a:avLst/>
          </a:prstGeom>
          <a:noFill/>
          <a:ln/>
        </p:spPr>
        <p:txBody>
          <a:bodyPr wrap="none" lIns="0" tIns="0" rIns="0" bIns="0" rtlCol="0" anchor="ctr">
            <a:spAutoFit/>
          </a:bodyPr>
          <a:lstStyle/>
          <a:p>
            <a:pPr marL="0" indent="0">
              <a:buNone/>
            </a:pPr>
            <a:r>
              <a:rPr lang="en-US" sz="732" dirty="0">
                <a:solidFill>
                  <a:srgbClr val="F5F5F5"/>
                </a:solidFill>
                <a:latin typeface="Noto Sans" pitchFamily="34" charset="0"/>
                <a:ea typeface="Noto Sans" pitchFamily="34" charset="-122"/>
                <a:cs typeface="Noto Sans" pitchFamily="34" charset="-120"/>
              </a:rPr>
              <a:t> joblib</a:t>
            </a:r>
            <a:endParaRPr lang="en-US" sz="732" dirty="0"/>
          </a:p>
        </p:txBody>
      </p:sp>
      <p:sp>
        <p:nvSpPr>
          <p:cNvPr id="40" name="Text 31"/>
          <p:cNvSpPr/>
          <p:nvPr/>
        </p:nvSpPr>
        <p:spPr>
          <a:xfrm>
            <a:off x="4822031" y="3807619"/>
            <a:ext cx="928632" cy="135731"/>
          </a:xfrm>
          <a:prstGeom prst="rect">
            <a:avLst/>
          </a:prstGeom>
          <a:noFill/>
          <a:ln/>
        </p:spPr>
        <p:txBody>
          <a:bodyPr wrap="none" lIns="0" tIns="0" rIns="0" bIns="0" rtlCol="0" anchor="ctr">
            <a:spAutoFit/>
          </a:bodyPr>
          <a:lstStyle/>
          <a:p>
            <a:pPr marL="0" indent="0">
              <a:buNone/>
            </a:pPr>
            <a:r>
              <a:rPr lang="en-US" sz="732" dirty="0">
                <a:solidFill>
                  <a:srgbClr val="F5F5F5"/>
                </a:solidFill>
                <a:latin typeface="Noto Sans" pitchFamily="34" charset="0"/>
                <a:ea typeface="Noto Sans" pitchFamily="34" charset="-122"/>
                <a:cs typeface="Noto Sans" pitchFamily="34" charset="-120"/>
              </a:rPr>
              <a:t>model = joblib.load(</a:t>
            </a:r>
            <a:endParaRPr lang="en-US" sz="732" dirty="0"/>
          </a:p>
        </p:txBody>
      </p:sp>
      <p:sp>
        <p:nvSpPr>
          <p:cNvPr id="41" name="Text 32"/>
          <p:cNvSpPr/>
          <p:nvPr/>
        </p:nvSpPr>
        <p:spPr>
          <a:xfrm>
            <a:off x="5750663" y="3807619"/>
            <a:ext cx="829931" cy="135731"/>
          </a:xfrm>
          <a:prstGeom prst="rect">
            <a:avLst/>
          </a:prstGeom>
          <a:noFill/>
          <a:ln/>
        </p:spPr>
        <p:txBody>
          <a:bodyPr wrap="none" lIns="0" tIns="0" rIns="0" bIns="0" rtlCol="0" anchor="ctr">
            <a:spAutoFit/>
          </a:bodyPr>
          <a:lstStyle/>
          <a:p>
            <a:pPr marL="0" indent="0">
              <a:buNone/>
            </a:pPr>
            <a:r>
              <a:rPr lang="en-US" sz="732" dirty="0">
                <a:solidFill>
                  <a:srgbClr val="FFA500"/>
                </a:solidFill>
                <a:latin typeface="Noto Sans" pitchFamily="34" charset="0"/>
                <a:ea typeface="Noto Sans" pitchFamily="34" charset="-122"/>
                <a:cs typeface="Noto Sans" pitchFamily="34" charset="-120"/>
              </a:rPr>
              <a:t>'salary_model.pkl'</a:t>
            </a:r>
            <a:endParaRPr lang="en-US" sz="732" dirty="0"/>
          </a:p>
        </p:txBody>
      </p:sp>
      <p:sp>
        <p:nvSpPr>
          <p:cNvPr id="42" name="Text 33"/>
          <p:cNvSpPr/>
          <p:nvPr/>
        </p:nvSpPr>
        <p:spPr>
          <a:xfrm>
            <a:off x="6580594" y="3807619"/>
            <a:ext cx="30026" cy="135731"/>
          </a:xfrm>
          <a:prstGeom prst="rect">
            <a:avLst/>
          </a:prstGeom>
          <a:noFill/>
          <a:ln/>
        </p:spPr>
        <p:txBody>
          <a:bodyPr wrap="none" lIns="0" tIns="0" rIns="0" bIns="0" rtlCol="0" anchor="ctr">
            <a:spAutoFit/>
          </a:bodyPr>
          <a:lstStyle/>
          <a:p>
            <a:pPr marL="0" indent="0">
              <a:buNone/>
            </a:pPr>
            <a:r>
              <a:rPr lang="en-US" sz="732" dirty="0">
                <a:solidFill>
                  <a:srgbClr val="F5F5F5"/>
                </a:solidFill>
                <a:latin typeface="Noto Sans" pitchFamily="34" charset="0"/>
                <a:ea typeface="Noto Sans" pitchFamily="34" charset="-122"/>
                <a:cs typeface="Noto Sans" pitchFamily="34" charset="-120"/>
              </a:rPr>
              <a:t>)</a:t>
            </a:r>
            <a:endParaRPr lang="en-US" sz="732" dirty="0"/>
          </a:p>
        </p:txBody>
      </p:sp>
      <p:sp>
        <p:nvSpPr>
          <p:cNvPr id="43" name="Text 34"/>
          <p:cNvSpPr/>
          <p:nvPr/>
        </p:nvSpPr>
        <p:spPr>
          <a:xfrm>
            <a:off x="4822031" y="3993356"/>
            <a:ext cx="957039" cy="135731"/>
          </a:xfrm>
          <a:prstGeom prst="rect">
            <a:avLst/>
          </a:prstGeom>
          <a:noFill/>
          <a:ln/>
        </p:spPr>
        <p:txBody>
          <a:bodyPr wrap="none" lIns="0" tIns="0" rIns="0" bIns="0" rtlCol="0" anchor="ctr">
            <a:spAutoFit/>
          </a:bodyPr>
          <a:lstStyle/>
          <a:p>
            <a:pPr marL="0" indent="0">
              <a:buNone/>
            </a:pPr>
            <a:r>
              <a:rPr lang="en-US" sz="732" dirty="0">
                <a:solidFill>
                  <a:srgbClr val="00B2A9"/>
                </a:solidFill>
                <a:latin typeface="Noto Sans" pitchFamily="34" charset="0"/>
                <a:ea typeface="Noto Sans" pitchFamily="34" charset="-122"/>
                <a:cs typeface="Noto Sans" pitchFamily="34" charset="-120"/>
              </a:rPr>
              <a:t># Streamlit interface</a:t>
            </a:r>
            <a:endParaRPr lang="en-US" sz="732" dirty="0"/>
          </a:p>
        </p:txBody>
      </p:sp>
      <p:sp>
        <p:nvSpPr>
          <p:cNvPr id="44" name="Text 35"/>
          <p:cNvSpPr/>
          <p:nvPr/>
        </p:nvSpPr>
        <p:spPr>
          <a:xfrm>
            <a:off x="4822031" y="4179094"/>
            <a:ext cx="318762" cy="135731"/>
          </a:xfrm>
          <a:prstGeom prst="rect">
            <a:avLst/>
          </a:prstGeom>
          <a:noFill/>
          <a:ln/>
        </p:spPr>
        <p:txBody>
          <a:bodyPr wrap="none" lIns="0" tIns="0" rIns="0" bIns="0" rtlCol="0" anchor="ctr">
            <a:spAutoFit/>
          </a:bodyPr>
          <a:lstStyle/>
          <a:p>
            <a:pPr marL="0" indent="0">
              <a:buNone/>
            </a:pPr>
            <a:r>
              <a:rPr lang="en-US" sz="732" dirty="0">
                <a:solidFill>
                  <a:srgbClr val="0072CE"/>
                </a:solidFill>
                <a:latin typeface="Noto Sans" pitchFamily="34" charset="0"/>
                <a:ea typeface="Noto Sans" pitchFamily="34" charset="-122"/>
                <a:cs typeface="Noto Sans" pitchFamily="34" charset="-120"/>
              </a:rPr>
              <a:t>import</a:t>
            </a:r>
            <a:endParaRPr lang="en-US" sz="732" dirty="0"/>
          </a:p>
        </p:txBody>
      </p:sp>
      <p:sp>
        <p:nvSpPr>
          <p:cNvPr id="45" name="Text 36"/>
          <p:cNvSpPr/>
          <p:nvPr/>
        </p:nvSpPr>
        <p:spPr>
          <a:xfrm>
            <a:off x="5140793" y="4179094"/>
            <a:ext cx="683093" cy="135731"/>
          </a:xfrm>
          <a:prstGeom prst="rect">
            <a:avLst/>
          </a:prstGeom>
          <a:noFill/>
          <a:ln/>
        </p:spPr>
        <p:txBody>
          <a:bodyPr wrap="none" lIns="0" tIns="0" rIns="0" bIns="0" rtlCol="0" anchor="ctr">
            <a:spAutoFit/>
          </a:bodyPr>
          <a:lstStyle/>
          <a:p>
            <a:pPr marL="0" indent="0">
              <a:buNone/>
            </a:pPr>
            <a:r>
              <a:rPr lang="en-US" sz="732" dirty="0">
                <a:solidFill>
                  <a:srgbClr val="F5F5F5"/>
                </a:solidFill>
                <a:latin typeface="Noto Sans" pitchFamily="34" charset="0"/>
                <a:ea typeface="Noto Sans" pitchFamily="34" charset="-122"/>
                <a:cs typeface="Noto Sans" pitchFamily="34" charset="-120"/>
              </a:rPr>
              <a:t> streamlit as st</a:t>
            </a:r>
            <a:endParaRPr lang="en-US" sz="732" dirty="0"/>
          </a:p>
        </p:txBody>
      </p:sp>
      <p:sp>
        <p:nvSpPr>
          <p:cNvPr id="46" name="Text 37"/>
          <p:cNvSpPr/>
          <p:nvPr/>
        </p:nvSpPr>
        <p:spPr>
          <a:xfrm>
            <a:off x="4822031" y="4364831"/>
            <a:ext cx="1023733" cy="135731"/>
          </a:xfrm>
          <a:prstGeom prst="rect">
            <a:avLst/>
          </a:prstGeom>
          <a:noFill/>
          <a:ln/>
        </p:spPr>
        <p:txBody>
          <a:bodyPr wrap="none" lIns="0" tIns="0" rIns="0" bIns="0" rtlCol="0" anchor="ctr">
            <a:spAutoFit/>
          </a:bodyPr>
          <a:lstStyle/>
          <a:p>
            <a:pPr marL="0" indent="0">
              <a:buNone/>
            </a:pPr>
            <a:r>
              <a:rPr lang="en-US" sz="732" dirty="0">
                <a:solidFill>
                  <a:srgbClr val="F5F5F5"/>
                </a:solidFill>
                <a:latin typeface="Noto Sans" pitchFamily="34" charset="0"/>
                <a:ea typeface="Noto Sans" pitchFamily="34" charset="-122"/>
                <a:cs typeface="Noto Sans" pitchFamily="34" charset="-120"/>
              </a:rPr>
              <a:t>experience = st.slider(</a:t>
            </a:r>
            <a:endParaRPr lang="en-US" sz="732" dirty="0"/>
          </a:p>
        </p:txBody>
      </p:sp>
      <p:sp>
        <p:nvSpPr>
          <p:cNvPr id="47" name="Text 38"/>
          <p:cNvSpPr/>
          <p:nvPr/>
        </p:nvSpPr>
        <p:spPr>
          <a:xfrm>
            <a:off x="5845764" y="4364831"/>
            <a:ext cx="961420" cy="135731"/>
          </a:xfrm>
          <a:prstGeom prst="rect">
            <a:avLst/>
          </a:prstGeom>
          <a:noFill/>
          <a:ln/>
        </p:spPr>
        <p:txBody>
          <a:bodyPr wrap="none" lIns="0" tIns="0" rIns="0" bIns="0" rtlCol="0" anchor="ctr">
            <a:spAutoFit/>
          </a:bodyPr>
          <a:lstStyle/>
          <a:p>
            <a:pPr marL="0" indent="0">
              <a:buNone/>
            </a:pPr>
            <a:r>
              <a:rPr lang="en-US" sz="732" dirty="0">
                <a:solidFill>
                  <a:srgbClr val="FFA500"/>
                </a:solidFill>
                <a:latin typeface="Noto Sans" pitchFamily="34" charset="0"/>
                <a:ea typeface="Noto Sans" pitchFamily="34" charset="-122"/>
                <a:cs typeface="Noto Sans" pitchFamily="34" charset="-120"/>
              </a:rPr>
              <a:t>'Years of Experience'</a:t>
            </a:r>
            <a:endParaRPr lang="en-US" sz="732" dirty="0"/>
          </a:p>
        </p:txBody>
      </p:sp>
      <p:sp>
        <p:nvSpPr>
          <p:cNvPr id="48" name="Text 39"/>
          <p:cNvSpPr/>
          <p:nvPr/>
        </p:nvSpPr>
        <p:spPr>
          <a:xfrm>
            <a:off x="6807184" y="4364831"/>
            <a:ext cx="612102" cy="135731"/>
          </a:xfrm>
          <a:prstGeom prst="rect">
            <a:avLst/>
          </a:prstGeom>
          <a:noFill/>
          <a:ln/>
        </p:spPr>
        <p:txBody>
          <a:bodyPr wrap="none" lIns="0" tIns="0" rIns="0" bIns="0" rtlCol="0" anchor="ctr">
            <a:spAutoFit/>
          </a:bodyPr>
          <a:lstStyle/>
          <a:p>
            <a:pPr marL="0" indent="0">
              <a:buNone/>
            </a:pPr>
            <a:r>
              <a:rPr lang="en-US" sz="732" dirty="0">
                <a:solidFill>
                  <a:srgbClr val="F5F5F5"/>
                </a:solidFill>
                <a:latin typeface="Noto Sans" pitchFamily="34" charset="0"/>
                <a:ea typeface="Noto Sans" pitchFamily="34" charset="-122"/>
                <a:cs typeface="Noto Sans" pitchFamily="34" charset="-120"/>
              </a:rPr>
              <a:t>, 0.0, 5.0, 1.0)</a:t>
            </a:r>
            <a:endParaRPr lang="en-US" sz="732" dirty="0"/>
          </a:p>
        </p:txBody>
      </p:sp>
      <p:sp>
        <p:nvSpPr>
          <p:cNvPr id="49" name="Text 40"/>
          <p:cNvSpPr/>
          <p:nvPr/>
        </p:nvSpPr>
        <p:spPr>
          <a:xfrm>
            <a:off x="4822031" y="4550569"/>
            <a:ext cx="789412" cy="135731"/>
          </a:xfrm>
          <a:prstGeom prst="rect">
            <a:avLst/>
          </a:prstGeom>
          <a:noFill/>
          <a:ln/>
        </p:spPr>
        <p:txBody>
          <a:bodyPr wrap="none" lIns="0" tIns="0" rIns="0" bIns="0" rtlCol="0" anchor="ctr">
            <a:spAutoFit/>
          </a:bodyPr>
          <a:lstStyle/>
          <a:p>
            <a:pPr marL="0" indent="0">
              <a:buNone/>
            </a:pPr>
            <a:r>
              <a:rPr lang="en-US" sz="732" dirty="0">
                <a:solidFill>
                  <a:srgbClr val="F5F5F5"/>
                </a:solidFill>
                <a:latin typeface="Noto Sans" pitchFamily="34" charset="0"/>
                <a:ea typeface="Noto Sans" pitchFamily="34" charset="-122"/>
                <a:cs typeface="Noto Sans" pitchFamily="34" charset="-120"/>
              </a:rPr>
              <a:t>rating = st.slider(</a:t>
            </a:r>
            <a:endParaRPr lang="en-US" sz="732" dirty="0"/>
          </a:p>
        </p:txBody>
      </p:sp>
      <p:sp>
        <p:nvSpPr>
          <p:cNvPr id="50" name="Text 41"/>
          <p:cNvSpPr/>
          <p:nvPr/>
        </p:nvSpPr>
        <p:spPr>
          <a:xfrm>
            <a:off x="5611444" y="4550569"/>
            <a:ext cx="1160162" cy="135731"/>
          </a:xfrm>
          <a:prstGeom prst="rect">
            <a:avLst/>
          </a:prstGeom>
          <a:noFill/>
          <a:ln/>
        </p:spPr>
        <p:txBody>
          <a:bodyPr wrap="none" lIns="0" tIns="0" rIns="0" bIns="0" rtlCol="0" anchor="ctr">
            <a:spAutoFit/>
          </a:bodyPr>
          <a:lstStyle/>
          <a:p>
            <a:pPr marL="0" indent="0">
              <a:buNone/>
            </a:pPr>
            <a:r>
              <a:rPr lang="en-US" sz="732" dirty="0">
                <a:solidFill>
                  <a:srgbClr val="FFA500"/>
                </a:solidFill>
                <a:latin typeface="Noto Sans" pitchFamily="34" charset="0"/>
                <a:ea typeface="Noto Sans" pitchFamily="34" charset="-122"/>
                <a:cs typeface="Noto Sans" pitchFamily="34" charset="-120"/>
              </a:rPr>
              <a:t>'Job Performance Rating'</a:t>
            </a:r>
            <a:endParaRPr lang="en-US" sz="732" dirty="0"/>
          </a:p>
        </p:txBody>
      </p:sp>
      <p:sp>
        <p:nvSpPr>
          <p:cNvPr id="51" name="Text 42"/>
          <p:cNvSpPr/>
          <p:nvPr/>
        </p:nvSpPr>
        <p:spPr>
          <a:xfrm>
            <a:off x="6771605" y="4550569"/>
            <a:ext cx="806128" cy="135731"/>
          </a:xfrm>
          <a:prstGeom prst="rect">
            <a:avLst/>
          </a:prstGeom>
          <a:noFill/>
          <a:ln/>
        </p:spPr>
        <p:txBody>
          <a:bodyPr wrap="none" lIns="0" tIns="0" rIns="0" bIns="0" rtlCol="0" anchor="ctr">
            <a:spAutoFit/>
          </a:bodyPr>
          <a:lstStyle/>
          <a:p>
            <a:pPr marL="0" indent="0">
              <a:buNone/>
            </a:pPr>
            <a:r>
              <a:rPr lang="en-US" sz="732" dirty="0">
                <a:solidFill>
                  <a:srgbClr val="F5F5F5"/>
                </a:solidFill>
                <a:latin typeface="Noto Sans" pitchFamily="34" charset="0"/>
                <a:ea typeface="Noto Sans" pitchFamily="34" charset="-122"/>
                <a:cs typeface="Noto Sans" pitchFamily="34" charset="-120"/>
              </a:rPr>
              <a:t>, 0.0, 5.0, 3.5, 0.5)</a:t>
            </a:r>
            <a:endParaRPr lang="en-US" sz="732" dirty="0"/>
          </a:p>
        </p:txBody>
      </p:sp>
      <p:sp>
        <p:nvSpPr>
          <p:cNvPr id="52" name="Text 43"/>
          <p:cNvSpPr/>
          <p:nvPr/>
        </p:nvSpPr>
        <p:spPr>
          <a:xfrm>
            <a:off x="4822031" y="4736306"/>
            <a:ext cx="60220" cy="135731"/>
          </a:xfrm>
          <a:prstGeom prst="rect">
            <a:avLst/>
          </a:prstGeom>
          <a:noFill/>
          <a:ln/>
        </p:spPr>
        <p:txBody>
          <a:bodyPr wrap="none" lIns="0" tIns="0" rIns="0" bIns="0" rtlCol="0" anchor="ctr">
            <a:spAutoFit/>
          </a:bodyPr>
          <a:lstStyle/>
          <a:p>
            <a:pPr marL="0" indent="0">
              <a:buNone/>
            </a:pPr>
            <a:r>
              <a:rPr lang="en-US" sz="732" dirty="0">
                <a:solidFill>
                  <a:srgbClr val="0072CE"/>
                </a:solidFill>
                <a:latin typeface="Noto Sans" pitchFamily="34" charset="0"/>
                <a:ea typeface="Noto Sans" pitchFamily="34" charset="-122"/>
                <a:cs typeface="Noto Sans" pitchFamily="34" charset="-120"/>
              </a:rPr>
              <a:t>if</a:t>
            </a:r>
            <a:endParaRPr lang="en-US" sz="732" dirty="0"/>
          </a:p>
        </p:txBody>
      </p:sp>
      <p:sp>
        <p:nvSpPr>
          <p:cNvPr id="53" name="Text 44"/>
          <p:cNvSpPr/>
          <p:nvPr/>
        </p:nvSpPr>
        <p:spPr>
          <a:xfrm>
            <a:off x="4882251" y="4736306"/>
            <a:ext cx="484687" cy="135731"/>
          </a:xfrm>
          <a:prstGeom prst="rect">
            <a:avLst/>
          </a:prstGeom>
          <a:noFill/>
          <a:ln/>
        </p:spPr>
        <p:txBody>
          <a:bodyPr wrap="none" lIns="0" tIns="0" rIns="0" bIns="0" rtlCol="0" anchor="ctr">
            <a:spAutoFit/>
          </a:bodyPr>
          <a:lstStyle/>
          <a:p>
            <a:pPr marL="0" indent="0">
              <a:buNone/>
            </a:pPr>
            <a:r>
              <a:rPr lang="en-US" sz="732" dirty="0">
                <a:solidFill>
                  <a:srgbClr val="F5F5F5"/>
                </a:solidFill>
                <a:latin typeface="Noto Sans" pitchFamily="34" charset="0"/>
                <a:ea typeface="Noto Sans" pitchFamily="34" charset="-122"/>
                <a:cs typeface="Noto Sans" pitchFamily="34" charset="-120"/>
              </a:rPr>
              <a:t> st.button(</a:t>
            </a:r>
            <a:endParaRPr lang="en-US" sz="732" dirty="0"/>
          </a:p>
        </p:txBody>
      </p:sp>
      <p:sp>
        <p:nvSpPr>
          <p:cNvPr id="54" name="Text 45"/>
          <p:cNvSpPr/>
          <p:nvPr/>
        </p:nvSpPr>
        <p:spPr>
          <a:xfrm>
            <a:off x="5366938" y="4736306"/>
            <a:ext cx="687893" cy="135731"/>
          </a:xfrm>
          <a:prstGeom prst="rect">
            <a:avLst/>
          </a:prstGeom>
          <a:noFill/>
          <a:ln/>
        </p:spPr>
        <p:txBody>
          <a:bodyPr wrap="none" lIns="0" tIns="0" rIns="0" bIns="0" rtlCol="0" anchor="ctr">
            <a:spAutoFit/>
          </a:bodyPr>
          <a:lstStyle/>
          <a:p>
            <a:pPr marL="0" indent="0">
              <a:buNone/>
            </a:pPr>
            <a:r>
              <a:rPr lang="en-US" sz="732" dirty="0">
                <a:solidFill>
                  <a:srgbClr val="FFA500"/>
                </a:solidFill>
                <a:latin typeface="Noto Sans" pitchFamily="34" charset="0"/>
                <a:ea typeface="Noto Sans" pitchFamily="34" charset="-122"/>
                <a:cs typeface="Noto Sans" pitchFamily="34" charset="-120"/>
              </a:rPr>
              <a:t>'Predict Salary'</a:t>
            </a:r>
            <a:endParaRPr lang="en-US" sz="732" dirty="0"/>
          </a:p>
        </p:txBody>
      </p:sp>
      <p:sp>
        <p:nvSpPr>
          <p:cNvPr id="55" name="Text 46"/>
          <p:cNvSpPr/>
          <p:nvPr/>
        </p:nvSpPr>
        <p:spPr>
          <a:xfrm>
            <a:off x="6054830" y="4736306"/>
            <a:ext cx="56815" cy="135731"/>
          </a:xfrm>
          <a:prstGeom prst="rect">
            <a:avLst/>
          </a:prstGeom>
          <a:noFill/>
          <a:ln/>
        </p:spPr>
        <p:txBody>
          <a:bodyPr wrap="none" lIns="0" tIns="0" rIns="0" bIns="0" rtlCol="0" anchor="ctr">
            <a:spAutoFit/>
          </a:bodyPr>
          <a:lstStyle/>
          <a:p>
            <a:pPr marL="0" indent="0">
              <a:buNone/>
            </a:pPr>
            <a:r>
              <a:rPr lang="en-US" sz="732" dirty="0">
                <a:solidFill>
                  <a:srgbClr val="F5F5F5"/>
                </a:solidFill>
                <a:latin typeface="Noto Sans" pitchFamily="34" charset="0"/>
                <a:ea typeface="Noto Sans" pitchFamily="34" charset="-122"/>
                <a:cs typeface="Noto Sans" pitchFamily="34" charset="-120"/>
              </a:rPr>
              <a:t>):</a:t>
            </a:r>
            <a:endParaRPr lang="en-US" sz="732" dirty="0"/>
          </a:p>
        </p:txBody>
      </p:sp>
      <p:sp>
        <p:nvSpPr>
          <p:cNvPr id="56" name="Text 47"/>
          <p:cNvSpPr/>
          <p:nvPr/>
        </p:nvSpPr>
        <p:spPr>
          <a:xfrm>
            <a:off x="4822031" y="4914900"/>
            <a:ext cx="3786188" cy="150019"/>
          </a:xfrm>
          <a:prstGeom prst="rect">
            <a:avLst/>
          </a:prstGeom>
          <a:noFill/>
          <a:ln/>
        </p:spPr>
        <p:txBody>
          <a:bodyPr wrap="none" lIns="0" tIns="0" rIns="0" bIns="0" rtlCol="0" anchor="ctr">
            <a:spAutoFit/>
          </a:bodyPr>
          <a:lstStyle/>
          <a:p>
            <a:pPr marL="0" indent="0">
              <a:buNone/>
            </a:pPr>
            <a:r>
              <a:rPr lang="en-US" sz="732" dirty="0">
                <a:solidFill>
                  <a:srgbClr val="F5F5F5"/>
                </a:solidFill>
                <a:latin typeface="Noto Sans" pitchFamily="34" charset="0"/>
                <a:ea typeface="Noto Sans" pitchFamily="34" charset="-122"/>
                <a:cs typeface="Noto Sans" pitchFamily="34" charset="-120"/>
              </a:rPr>
              <a:t> prediction = model.predict([[experience, rating]])</a:t>
            </a:r>
            <a:endParaRPr lang="en-US" sz="732" dirty="0"/>
          </a:p>
        </p:txBody>
      </p:sp>
      <p:sp>
        <p:nvSpPr>
          <p:cNvPr id="59" name="Text 50"/>
          <p:cNvSpPr/>
          <p:nvPr/>
        </p:nvSpPr>
        <p:spPr>
          <a:xfrm>
            <a:off x="7190966" y="5107781"/>
            <a:ext cx="30026" cy="135731"/>
          </a:xfrm>
          <a:prstGeom prst="rect">
            <a:avLst/>
          </a:prstGeom>
          <a:noFill/>
          <a:ln/>
        </p:spPr>
        <p:txBody>
          <a:bodyPr wrap="none" lIns="0" tIns="0" rIns="0" bIns="0" rtlCol="0" anchor="ctr">
            <a:spAutoFit/>
          </a:bodyPr>
          <a:lstStyle/>
          <a:p>
            <a:pPr marL="0" indent="0">
              <a:buNone/>
            </a:pPr>
            <a:r>
              <a:rPr lang="en-US" sz="732" dirty="0">
                <a:solidFill>
                  <a:srgbClr val="F5F5F5"/>
                </a:solidFill>
                <a:latin typeface="Noto Sans" pitchFamily="34" charset="0"/>
                <a:ea typeface="Noto Sans" pitchFamily="34" charset="-122"/>
                <a:cs typeface="Noto Sans" pitchFamily="34" charset="-120"/>
              </a:rPr>
              <a:t>)</a:t>
            </a:r>
            <a:endParaRPr lang="en-US" sz="732"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1"/>
            <a:ext cx="9144000" cy="5143500"/>
          </a:xfrm>
          <a:prstGeom prst="rect">
            <a:avLst/>
          </a:prstGeom>
        </p:spPr>
      </p:pic>
      <p:sp>
        <p:nvSpPr>
          <p:cNvPr id="3" name="Text 0"/>
          <p:cNvSpPr/>
          <p:nvPr/>
        </p:nvSpPr>
        <p:spPr>
          <a:xfrm>
            <a:off x="428624" y="110564"/>
            <a:ext cx="8286750" cy="385763"/>
          </a:xfrm>
          <a:prstGeom prst="rect">
            <a:avLst/>
          </a:prstGeom>
          <a:noFill/>
          <a:ln/>
        </p:spPr>
        <p:txBody>
          <a:bodyPr wrap="none" lIns="0" tIns="0" rIns="0" bIns="0" rtlCol="0" anchor="ctr">
            <a:spAutoFit/>
          </a:bodyPr>
          <a:lstStyle/>
          <a:p>
            <a:pPr marL="0" indent="0">
              <a:buNone/>
            </a:pPr>
            <a:r>
              <a:rPr lang="en-US" sz="2025" b="1" dirty="0">
                <a:solidFill>
                  <a:srgbClr val="FFFFFF"/>
                </a:solidFill>
                <a:latin typeface="Noto Sans" pitchFamily="34" charset="0"/>
                <a:ea typeface="Noto Sans" pitchFamily="34" charset="-122"/>
                <a:cs typeface="Noto Sans" pitchFamily="34" charset="-120"/>
              </a:rPr>
              <a:t>Conclusion</a:t>
            </a:r>
            <a:endParaRPr lang="en-US" sz="2025" dirty="0"/>
          </a:p>
        </p:txBody>
      </p:sp>
      <p:sp>
        <p:nvSpPr>
          <p:cNvPr id="4" name="Shape 1"/>
          <p:cNvSpPr/>
          <p:nvPr/>
        </p:nvSpPr>
        <p:spPr>
          <a:xfrm>
            <a:off x="442912" y="494540"/>
            <a:ext cx="571500" cy="35719"/>
          </a:xfrm>
          <a:prstGeom prst="rect">
            <a:avLst/>
          </a:prstGeom>
          <a:solidFill>
            <a:srgbClr val="00B2A9"/>
          </a:solidFill>
          <a:ln/>
        </p:spPr>
      </p:sp>
      <p:sp>
        <p:nvSpPr>
          <p:cNvPr id="5" name="Shape 2"/>
          <p:cNvSpPr/>
          <p:nvPr/>
        </p:nvSpPr>
        <p:spPr>
          <a:xfrm>
            <a:off x="428625" y="1314450"/>
            <a:ext cx="257175" cy="257175"/>
          </a:xfrm>
          <a:prstGeom prst="ellipse">
            <a:avLst/>
          </a:prstGeom>
          <a:solidFill>
            <a:srgbClr val="0072CE"/>
          </a:solidFill>
          <a:ln/>
        </p:spPr>
      </p:sp>
      <p:pic>
        <p:nvPicPr>
          <p:cNvPr id="6" name="Image 1" descr="preencoded.png"/>
          <p:cNvPicPr>
            <a:picLocks noChangeAspect="1"/>
          </p:cNvPicPr>
          <p:nvPr/>
        </p:nvPicPr>
        <p:blipFill>
          <a:blip r:embed="rId4"/>
          <a:stretch>
            <a:fillRect/>
          </a:stretch>
        </p:blipFill>
        <p:spPr>
          <a:xfrm>
            <a:off x="447377" y="673134"/>
            <a:ext cx="176808" cy="157163"/>
          </a:xfrm>
          <a:prstGeom prst="rect">
            <a:avLst/>
          </a:prstGeom>
        </p:spPr>
      </p:pic>
      <p:sp>
        <p:nvSpPr>
          <p:cNvPr id="7" name="Text 3"/>
          <p:cNvSpPr/>
          <p:nvPr/>
        </p:nvSpPr>
        <p:spPr>
          <a:xfrm>
            <a:off x="678767" y="592768"/>
            <a:ext cx="1911121" cy="235744"/>
          </a:xfrm>
          <a:prstGeom prst="rect">
            <a:avLst/>
          </a:prstGeom>
          <a:noFill/>
          <a:ln/>
        </p:spPr>
        <p:txBody>
          <a:bodyPr wrap="none" lIns="0" tIns="0" rIns="0" bIns="0" rtlCol="0" anchor="ctr">
            <a:spAutoFit/>
          </a:bodyPr>
          <a:lstStyle/>
          <a:p>
            <a:pPr marL="0" indent="0">
              <a:buNone/>
            </a:pPr>
            <a:r>
              <a:rPr lang="en-US" sz="1238" b="1" dirty="0">
                <a:solidFill>
                  <a:srgbClr val="00B2A9"/>
                </a:solidFill>
                <a:latin typeface="Noto Sans" pitchFamily="34" charset="0"/>
                <a:ea typeface="Noto Sans" pitchFamily="34" charset="-122"/>
                <a:cs typeface="Noto Sans" pitchFamily="34" charset="-120"/>
              </a:rPr>
              <a:t> Project Success &amp; Impact </a:t>
            </a:r>
            <a:endParaRPr lang="en-US" sz="1238" dirty="0"/>
          </a:p>
        </p:txBody>
      </p:sp>
      <p:sp>
        <p:nvSpPr>
          <p:cNvPr id="9" name="Shape 5"/>
          <p:cNvSpPr/>
          <p:nvPr/>
        </p:nvSpPr>
        <p:spPr>
          <a:xfrm>
            <a:off x="428625" y="1714500"/>
            <a:ext cx="28575" cy="557213"/>
          </a:xfrm>
          <a:prstGeom prst="rect">
            <a:avLst/>
          </a:prstGeom>
          <a:solidFill>
            <a:srgbClr val="0072CE"/>
          </a:solidFill>
          <a:ln/>
        </p:spPr>
      </p:sp>
      <p:pic>
        <p:nvPicPr>
          <p:cNvPr id="10" name="Image 2" descr="preencoded.png"/>
          <p:cNvPicPr>
            <a:picLocks noChangeAspect="1"/>
          </p:cNvPicPr>
          <p:nvPr/>
        </p:nvPicPr>
        <p:blipFill>
          <a:blip r:embed="rId5"/>
          <a:stretch>
            <a:fillRect/>
          </a:stretch>
        </p:blipFill>
        <p:spPr>
          <a:xfrm>
            <a:off x="535781" y="1871663"/>
            <a:ext cx="114300" cy="114300"/>
          </a:xfrm>
          <a:prstGeom prst="rect">
            <a:avLst/>
          </a:prstGeom>
        </p:spPr>
      </p:pic>
      <p:sp>
        <p:nvSpPr>
          <p:cNvPr id="11" name="Text 6"/>
          <p:cNvSpPr/>
          <p:nvPr/>
        </p:nvSpPr>
        <p:spPr>
          <a:xfrm>
            <a:off x="757238" y="1828800"/>
            <a:ext cx="1262462" cy="155377"/>
          </a:xfrm>
          <a:prstGeom prst="rect">
            <a:avLst/>
          </a:prstGeom>
          <a:noFill/>
          <a:ln/>
        </p:spPr>
        <p:txBody>
          <a:bodyPr wrap="none" lIns="0" tIns="0" rIns="0" bIns="0" rtlCol="0" anchor="ctr">
            <a:spAutoFit/>
          </a:bodyPr>
          <a:lstStyle/>
          <a:p>
            <a:pPr marL="0" indent="0">
              <a:buNone/>
            </a:pPr>
            <a:r>
              <a:rPr lang="en-US" sz="837" dirty="0">
                <a:solidFill>
                  <a:srgbClr val="FFFFFF"/>
                </a:solidFill>
                <a:latin typeface="Noto Sans" pitchFamily="34" charset="0"/>
                <a:ea typeface="Noto Sans" pitchFamily="34" charset="-122"/>
                <a:cs typeface="Noto Sans" pitchFamily="34" charset="-120"/>
              </a:rPr>
              <a:t> Successfully developed </a:t>
            </a:r>
            <a:endParaRPr lang="en-US" sz="837" dirty="0"/>
          </a:p>
        </p:txBody>
      </p:sp>
      <p:sp>
        <p:nvSpPr>
          <p:cNvPr id="12" name="Text 7"/>
          <p:cNvSpPr/>
          <p:nvPr/>
        </p:nvSpPr>
        <p:spPr>
          <a:xfrm>
            <a:off x="2019700" y="1828800"/>
            <a:ext cx="2038787" cy="155377"/>
          </a:xfrm>
          <a:prstGeom prst="rect">
            <a:avLst/>
          </a:prstGeom>
          <a:noFill/>
          <a:ln/>
        </p:spPr>
        <p:txBody>
          <a:bodyPr wrap="none" lIns="0" tIns="0" rIns="0" bIns="0" rtlCol="0" anchor="ctr">
            <a:spAutoFit/>
          </a:bodyPr>
          <a:lstStyle/>
          <a:p>
            <a:pPr marL="0" indent="0">
              <a:buNone/>
            </a:pPr>
            <a:r>
              <a:rPr lang="en-US" sz="837" b="1" dirty="0">
                <a:solidFill>
                  <a:srgbClr val="0072CE"/>
                </a:solidFill>
                <a:latin typeface="Noto Sans" pitchFamily="34" charset="0"/>
                <a:ea typeface="Noto Sans" pitchFamily="34" charset="-122"/>
                <a:cs typeface="Noto Sans" pitchFamily="34" charset="-120"/>
              </a:rPr>
              <a:t>data-driven salary prediction system</a:t>
            </a:r>
            <a:endParaRPr lang="en-US" sz="837" dirty="0"/>
          </a:p>
        </p:txBody>
      </p:sp>
      <p:sp>
        <p:nvSpPr>
          <p:cNvPr id="13" name="Text 8"/>
          <p:cNvSpPr/>
          <p:nvPr/>
        </p:nvSpPr>
        <p:spPr>
          <a:xfrm>
            <a:off x="757238" y="2000250"/>
            <a:ext cx="1262686" cy="155377"/>
          </a:xfrm>
          <a:prstGeom prst="rect">
            <a:avLst/>
          </a:prstGeom>
          <a:noFill/>
          <a:ln/>
        </p:spPr>
        <p:txBody>
          <a:bodyPr wrap="none" lIns="0" tIns="0" rIns="0" bIns="0" rtlCol="0" anchor="ctr">
            <a:spAutoFit/>
          </a:bodyPr>
          <a:lstStyle/>
          <a:p>
            <a:pPr marL="0" indent="0">
              <a:buNone/>
            </a:pPr>
            <a:r>
              <a:rPr lang="en-US" sz="837" dirty="0">
                <a:solidFill>
                  <a:srgbClr val="FFFFFF"/>
                </a:solidFill>
                <a:latin typeface="Noto Sans" pitchFamily="34" charset="0"/>
                <a:ea typeface="Noto Sans" pitchFamily="34" charset="-122"/>
                <a:cs typeface="Noto Sans" pitchFamily="34" charset="-120"/>
              </a:rPr>
              <a:t> using machine learning </a:t>
            </a:r>
            <a:endParaRPr lang="en-US" sz="837" dirty="0"/>
          </a:p>
        </p:txBody>
      </p:sp>
      <p:sp>
        <p:nvSpPr>
          <p:cNvPr id="15" name="Shape 10"/>
          <p:cNvSpPr/>
          <p:nvPr/>
        </p:nvSpPr>
        <p:spPr>
          <a:xfrm>
            <a:off x="428625" y="2378869"/>
            <a:ext cx="28575" cy="557213"/>
          </a:xfrm>
          <a:prstGeom prst="rect">
            <a:avLst/>
          </a:prstGeom>
          <a:solidFill>
            <a:srgbClr val="0072CE"/>
          </a:solidFill>
          <a:ln/>
        </p:spPr>
      </p:sp>
      <p:pic>
        <p:nvPicPr>
          <p:cNvPr id="16" name="Image 3" descr="preencoded.png"/>
          <p:cNvPicPr>
            <a:picLocks noChangeAspect="1"/>
          </p:cNvPicPr>
          <p:nvPr/>
        </p:nvPicPr>
        <p:blipFill>
          <a:blip r:embed="rId5"/>
          <a:stretch>
            <a:fillRect/>
          </a:stretch>
        </p:blipFill>
        <p:spPr>
          <a:xfrm>
            <a:off x="535781" y="2536031"/>
            <a:ext cx="114300" cy="114300"/>
          </a:xfrm>
          <a:prstGeom prst="rect">
            <a:avLst/>
          </a:prstGeom>
        </p:spPr>
      </p:pic>
      <p:sp>
        <p:nvSpPr>
          <p:cNvPr id="17" name="Text 11"/>
          <p:cNvSpPr/>
          <p:nvPr/>
        </p:nvSpPr>
        <p:spPr>
          <a:xfrm>
            <a:off x="757238" y="2493169"/>
            <a:ext cx="451507" cy="155377"/>
          </a:xfrm>
          <a:prstGeom prst="rect">
            <a:avLst/>
          </a:prstGeom>
          <a:noFill/>
          <a:ln/>
        </p:spPr>
        <p:txBody>
          <a:bodyPr wrap="none" lIns="0" tIns="0" rIns="0" bIns="0" rtlCol="0" anchor="ctr">
            <a:spAutoFit/>
          </a:bodyPr>
          <a:lstStyle/>
          <a:p>
            <a:pPr marL="0" indent="0">
              <a:buNone/>
            </a:pPr>
            <a:r>
              <a:rPr lang="en-US" sz="837" dirty="0">
                <a:solidFill>
                  <a:srgbClr val="FFFFFF"/>
                </a:solidFill>
                <a:latin typeface="Noto Sans" pitchFamily="34" charset="0"/>
                <a:ea typeface="Noto Sans" pitchFamily="34" charset="-122"/>
                <a:cs typeface="Noto Sans" pitchFamily="34" charset="-120"/>
              </a:rPr>
              <a:t> Created </a:t>
            </a:r>
            <a:endParaRPr lang="en-US" sz="837" dirty="0"/>
          </a:p>
        </p:txBody>
      </p:sp>
      <p:sp>
        <p:nvSpPr>
          <p:cNvPr id="18" name="Text 12"/>
          <p:cNvSpPr/>
          <p:nvPr/>
        </p:nvSpPr>
        <p:spPr>
          <a:xfrm>
            <a:off x="1208745" y="2493169"/>
            <a:ext cx="1382232" cy="155377"/>
          </a:xfrm>
          <a:prstGeom prst="rect">
            <a:avLst/>
          </a:prstGeom>
          <a:noFill/>
          <a:ln/>
        </p:spPr>
        <p:txBody>
          <a:bodyPr wrap="none" lIns="0" tIns="0" rIns="0" bIns="0" rtlCol="0" anchor="ctr">
            <a:spAutoFit/>
          </a:bodyPr>
          <a:lstStyle/>
          <a:p>
            <a:pPr marL="0" indent="0">
              <a:buNone/>
            </a:pPr>
            <a:r>
              <a:rPr lang="en-US" sz="837" b="1" dirty="0">
                <a:solidFill>
                  <a:srgbClr val="0072CE"/>
                </a:solidFill>
                <a:latin typeface="Noto Sans" pitchFamily="34" charset="0"/>
                <a:ea typeface="Noto Sans" pitchFamily="34" charset="-122"/>
                <a:cs typeface="Noto Sans" pitchFamily="34" charset="-120"/>
              </a:rPr>
              <a:t>intuitive web application</a:t>
            </a:r>
            <a:endParaRPr lang="en-US" sz="837" dirty="0"/>
          </a:p>
        </p:txBody>
      </p:sp>
      <p:sp>
        <p:nvSpPr>
          <p:cNvPr id="19" name="Text 13"/>
          <p:cNvSpPr/>
          <p:nvPr/>
        </p:nvSpPr>
        <p:spPr>
          <a:xfrm>
            <a:off x="2590977" y="2493169"/>
            <a:ext cx="1482133" cy="155377"/>
          </a:xfrm>
          <a:prstGeom prst="rect">
            <a:avLst/>
          </a:prstGeom>
          <a:noFill/>
          <a:ln/>
        </p:spPr>
        <p:txBody>
          <a:bodyPr wrap="none" lIns="0" tIns="0" rIns="0" bIns="0" rtlCol="0" anchor="ctr">
            <a:spAutoFit/>
          </a:bodyPr>
          <a:lstStyle/>
          <a:p>
            <a:pPr marL="0" indent="0">
              <a:buNone/>
            </a:pPr>
            <a:r>
              <a:rPr lang="en-US" sz="837" dirty="0">
                <a:solidFill>
                  <a:srgbClr val="FFFFFF"/>
                </a:solidFill>
                <a:latin typeface="Noto Sans" pitchFamily="34" charset="0"/>
                <a:ea typeface="Noto Sans" pitchFamily="34" charset="-122"/>
                <a:cs typeface="Noto Sans" pitchFamily="34" charset="-120"/>
              </a:rPr>
              <a:t> using Streamlit for easy HR </a:t>
            </a:r>
            <a:endParaRPr lang="en-US" sz="837" dirty="0"/>
          </a:p>
        </p:txBody>
      </p:sp>
      <p:sp>
        <p:nvSpPr>
          <p:cNvPr id="20" name="Text 14"/>
          <p:cNvSpPr/>
          <p:nvPr/>
        </p:nvSpPr>
        <p:spPr>
          <a:xfrm>
            <a:off x="757238" y="2664619"/>
            <a:ext cx="1018431" cy="155377"/>
          </a:xfrm>
          <a:prstGeom prst="rect">
            <a:avLst/>
          </a:prstGeom>
          <a:noFill/>
          <a:ln/>
        </p:spPr>
        <p:txBody>
          <a:bodyPr wrap="none" lIns="0" tIns="0" rIns="0" bIns="0" rtlCol="0" anchor="ctr">
            <a:spAutoFit/>
          </a:bodyPr>
          <a:lstStyle/>
          <a:p>
            <a:pPr marL="0" indent="0">
              <a:buNone/>
            </a:pPr>
            <a:r>
              <a:rPr lang="en-US" sz="837" dirty="0">
                <a:solidFill>
                  <a:srgbClr val="FFFFFF"/>
                </a:solidFill>
                <a:latin typeface="Noto Sans" pitchFamily="34" charset="0"/>
                <a:ea typeface="Noto Sans" pitchFamily="34" charset="-122"/>
                <a:cs typeface="Noto Sans" pitchFamily="34" charset="-120"/>
              </a:rPr>
              <a:t>department access </a:t>
            </a:r>
            <a:endParaRPr lang="en-US" sz="837" dirty="0"/>
          </a:p>
        </p:txBody>
      </p:sp>
      <p:pic>
        <p:nvPicPr>
          <p:cNvPr id="23" name="Image 4" descr="preencoded.png"/>
          <p:cNvPicPr>
            <a:picLocks noChangeAspect="1"/>
          </p:cNvPicPr>
          <p:nvPr/>
        </p:nvPicPr>
        <p:blipFill>
          <a:blip r:embed="rId5"/>
          <a:stretch>
            <a:fillRect/>
          </a:stretch>
        </p:blipFill>
        <p:spPr>
          <a:xfrm>
            <a:off x="535781" y="3200400"/>
            <a:ext cx="114300" cy="114300"/>
          </a:xfrm>
          <a:prstGeom prst="rect">
            <a:avLst/>
          </a:prstGeom>
        </p:spPr>
      </p:pic>
      <p:sp>
        <p:nvSpPr>
          <p:cNvPr id="24" name="Text 17"/>
          <p:cNvSpPr/>
          <p:nvPr/>
        </p:nvSpPr>
        <p:spPr>
          <a:xfrm>
            <a:off x="757238" y="3157538"/>
            <a:ext cx="2096272" cy="155377"/>
          </a:xfrm>
          <a:prstGeom prst="rect">
            <a:avLst/>
          </a:prstGeom>
          <a:noFill/>
          <a:ln/>
        </p:spPr>
        <p:txBody>
          <a:bodyPr wrap="none" lIns="0" tIns="0" rIns="0" bIns="0" rtlCol="0" anchor="ctr">
            <a:spAutoFit/>
          </a:bodyPr>
          <a:lstStyle/>
          <a:p>
            <a:pPr marL="0" indent="0">
              <a:buNone/>
            </a:pPr>
            <a:r>
              <a:rPr lang="en-US" sz="837" dirty="0">
                <a:solidFill>
                  <a:srgbClr val="FFFFFF"/>
                </a:solidFill>
                <a:latin typeface="Noto Sans" pitchFamily="34" charset="0"/>
                <a:ea typeface="Noto Sans" pitchFamily="34" charset="-122"/>
                <a:cs typeface="Noto Sans" pitchFamily="34" charset="-120"/>
              </a:rPr>
              <a:t> Established clear relationship between </a:t>
            </a:r>
            <a:endParaRPr lang="en-US" sz="837" dirty="0"/>
          </a:p>
        </p:txBody>
      </p:sp>
      <p:sp>
        <p:nvSpPr>
          <p:cNvPr id="25" name="Text 18"/>
          <p:cNvSpPr/>
          <p:nvPr/>
        </p:nvSpPr>
        <p:spPr>
          <a:xfrm>
            <a:off x="2853510" y="3157538"/>
            <a:ext cx="1431401" cy="155377"/>
          </a:xfrm>
          <a:prstGeom prst="rect">
            <a:avLst/>
          </a:prstGeom>
          <a:noFill/>
          <a:ln/>
        </p:spPr>
        <p:txBody>
          <a:bodyPr wrap="none" lIns="0" tIns="0" rIns="0" bIns="0" rtlCol="0" anchor="ctr">
            <a:spAutoFit/>
          </a:bodyPr>
          <a:lstStyle/>
          <a:p>
            <a:pPr marL="0" indent="0">
              <a:buNone/>
            </a:pPr>
            <a:r>
              <a:rPr lang="en-US" sz="837" b="1" dirty="0">
                <a:solidFill>
                  <a:srgbClr val="0072CE"/>
                </a:solidFill>
                <a:latin typeface="Noto Sans" pitchFamily="34" charset="0"/>
                <a:ea typeface="Noto Sans" pitchFamily="34" charset="-122"/>
                <a:cs typeface="Noto Sans" pitchFamily="34" charset="-120"/>
              </a:rPr>
              <a:t>experience, performance, </a:t>
            </a:r>
            <a:endParaRPr lang="en-US" sz="837" dirty="0"/>
          </a:p>
        </p:txBody>
      </p:sp>
      <p:sp>
        <p:nvSpPr>
          <p:cNvPr id="64" name="Shape 51"/>
          <p:cNvSpPr/>
          <p:nvPr/>
        </p:nvSpPr>
        <p:spPr>
          <a:xfrm>
            <a:off x="4735859" y="2182356"/>
            <a:ext cx="257175" cy="257175"/>
          </a:xfrm>
          <a:prstGeom prst="ellipse">
            <a:avLst/>
          </a:prstGeom>
          <a:solidFill>
            <a:srgbClr val="0072CE"/>
          </a:solidFill>
          <a:ln/>
        </p:spPr>
      </p:sp>
      <p:pic>
        <p:nvPicPr>
          <p:cNvPr id="65" name="Image 11" descr="preencoded.png"/>
          <p:cNvPicPr>
            <a:picLocks noChangeAspect="1"/>
          </p:cNvPicPr>
          <p:nvPr/>
        </p:nvPicPr>
        <p:blipFill>
          <a:blip r:embed="rId6"/>
          <a:stretch>
            <a:fillRect/>
          </a:stretch>
        </p:blipFill>
        <p:spPr>
          <a:xfrm>
            <a:off x="4808636" y="2236887"/>
            <a:ext cx="98227" cy="157163"/>
          </a:xfrm>
          <a:prstGeom prst="rect">
            <a:avLst/>
          </a:prstGeom>
        </p:spPr>
      </p:pic>
      <p:sp>
        <p:nvSpPr>
          <p:cNvPr id="66" name="Text 52"/>
          <p:cNvSpPr/>
          <p:nvPr/>
        </p:nvSpPr>
        <p:spPr>
          <a:xfrm>
            <a:off x="5079206" y="2219920"/>
            <a:ext cx="1140237" cy="235744"/>
          </a:xfrm>
          <a:prstGeom prst="rect">
            <a:avLst/>
          </a:prstGeom>
          <a:noFill/>
          <a:ln/>
        </p:spPr>
        <p:txBody>
          <a:bodyPr wrap="none" lIns="0" tIns="0" rIns="0" bIns="0" rtlCol="0" anchor="ctr">
            <a:spAutoFit/>
          </a:bodyPr>
          <a:lstStyle/>
          <a:p>
            <a:pPr marL="0" indent="0">
              <a:buNone/>
            </a:pPr>
            <a:r>
              <a:rPr lang="en-US" sz="1238" b="1" dirty="0">
                <a:solidFill>
                  <a:srgbClr val="00B2A9"/>
                </a:solidFill>
                <a:latin typeface="Noto Sans" pitchFamily="34" charset="0"/>
                <a:ea typeface="Noto Sans" pitchFamily="34" charset="-122"/>
                <a:cs typeface="Noto Sans" pitchFamily="34" charset="-120"/>
              </a:rPr>
              <a:t> Business Value </a:t>
            </a:r>
            <a:endParaRPr lang="en-US" sz="1238" dirty="0"/>
          </a:p>
        </p:txBody>
      </p:sp>
      <p:pic>
        <p:nvPicPr>
          <p:cNvPr id="67" name="Image 12" descr="preencoded.png"/>
          <p:cNvPicPr>
            <a:picLocks noChangeAspect="1"/>
          </p:cNvPicPr>
          <p:nvPr/>
        </p:nvPicPr>
        <p:blipFill>
          <a:blip r:embed="rId7"/>
          <a:stretch>
            <a:fillRect/>
          </a:stretch>
        </p:blipFill>
        <p:spPr>
          <a:xfrm>
            <a:off x="5333246" y="2130702"/>
            <a:ext cx="3545987" cy="3325476"/>
          </a:xfrm>
          <a:prstGeom prst="rect">
            <a:avLst/>
          </a:prstGeom>
        </p:spPr>
      </p:pic>
      <p:pic>
        <p:nvPicPr>
          <p:cNvPr id="69" name="Picture 68">
            <a:extLst>
              <a:ext uri="{FF2B5EF4-FFF2-40B4-BE49-F238E27FC236}">
                <a16:creationId xmlns:a16="http://schemas.microsoft.com/office/drawing/2014/main" id="{5A6DCC0A-BF12-FB7D-918A-B3E2895885CA}"/>
              </a:ext>
            </a:extLst>
          </p:cNvPr>
          <p:cNvPicPr>
            <a:picLocks noChangeAspect="1"/>
          </p:cNvPicPr>
          <p:nvPr/>
        </p:nvPicPr>
        <p:blipFill>
          <a:blip r:embed="rId8"/>
          <a:stretch>
            <a:fillRect/>
          </a:stretch>
        </p:blipFill>
        <p:spPr>
          <a:xfrm>
            <a:off x="4571999" y="372362"/>
            <a:ext cx="4504553" cy="1556451"/>
          </a:xfrm>
          <a:prstGeom prst="rect">
            <a:avLst/>
          </a:prstGeom>
        </p:spPr>
      </p:pic>
      <p:pic>
        <p:nvPicPr>
          <p:cNvPr id="71" name="Picture 70">
            <a:extLst>
              <a:ext uri="{FF2B5EF4-FFF2-40B4-BE49-F238E27FC236}">
                <a16:creationId xmlns:a16="http://schemas.microsoft.com/office/drawing/2014/main" id="{BEA21925-2257-1140-D12A-B4FA97CFDC41}"/>
              </a:ext>
            </a:extLst>
          </p:cNvPr>
          <p:cNvPicPr>
            <a:picLocks noChangeAspect="1"/>
          </p:cNvPicPr>
          <p:nvPr/>
        </p:nvPicPr>
        <p:blipFill>
          <a:blip r:embed="rId9"/>
          <a:stretch>
            <a:fillRect/>
          </a:stretch>
        </p:blipFill>
        <p:spPr>
          <a:xfrm>
            <a:off x="339846" y="565607"/>
            <a:ext cx="3879055" cy="2754691"/>
          </a:xfrm>
          <a:prstGeom prst="rect">
            <a:avLst/>
          </a:prstGeom>
        </p:spPr>
      </p:pic>
      <p:pic>
        <p:nvPicPr>
          <p:cNvPr id="73" name="Picture 72">
            <a:extLst>
              <a:ext uri="{FF2B5EF4-FFF2-40B4-BE49-F238E27FC236}">
                <a16:creationId xmlns:a16="http://schemas.microsoft.com/office/drawing/2014/main" id="{884FFCCC-14E4-0DCC-05E0-DD6A524B2AB4}"/>
              </a:ext>
            </a:extLst>
          </p:cNvPr>
          <p:cNvPicPr>
            <a:picLocks noChangeAspect="1"/>
          </p:cNvPicPr>
          <p:nvPr/>
        </p:nvPicPr>
        <p:blipFill>
          <a:blip r:embed="rId10"/>
          <a:stretch>
            <a:fillRect/>
          </a:stretch>
        </p:blipFill>
        <p:spPr>
          <a:xfrm>
            <a:off x="362306" y="3401971"/>
            <a:ext cx="3879055" cy="1461673"/>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57</TotalTime>
  <Words>1039</Words>
  <Application>Microsoft Office PowerPoint</Application>
  <PresentationFormat>On-screen Show (16:9)</PresentationFormat>
  <Paragraphs>224</Paragraphs>
  <Slides>12</Slides>
  <Notes>12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12</vt:i4>
      </vt:variant>
    </vt:vector>
  </HeadingPairs>
  <TitlesOfParts>
    <vt:vector size="15" baseType="lpstr">
      <vt:lpstr>Arial</vt:lpstr>
      <vt:lpstr>Noto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Jyothi Swarup Reddy</cp:lastModifiedBy>
  <cp:revision>3</cp:revision>
  <dcterms:created xsi:type="dcterms:W3CDTF">2025-07-20T11:32:29Z</dcterms:created>
  <dcterms:modified xsi:type="dcterms:W3CDTF">2025-07-20T12:37:34Z</dcterms:modified>
</cp:coreProperties>
</file>